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 id="2147483745" r:id="rId2"/>
  </p:sldMasterIdLst>
  <p:notesMasterIdLst>
    <p:notesMasterId r:id="rId34"/>
  </p:notesMasterIdLst>
  <p:sldIdLst>
    <p:sldId id="310" r:id="rId3"/>
    <p:sldId id="256" r:id="rId4"/>
    <p:sldId id="306" r:id="rId5"/>
    <p:sldId id="307" r:id="rId6"/>
    <p:sldId id="257" r:id="rId7"/>
    <p:sldId id="291" r:id="rId8"/>
    <p:sldId id="295" r:id="rId9"/>
    <p:sldId id="259" r:id="rId10"/>
    <p:sldId id="265" r:id="rId11"/>
    <p:sldId id="298" r:id="rId12"/>
    <p:sldId id="308" r:id="rId13"/>
    <p:sldId id="264" r:id="rId14"/>
    <p:sldId id="309" r:id="rId15"/>
    <p:sldId id="292" r:id="rId16"/>
    <p:sldId id="305" r:id="rId17"/>
    <p:sldId id="268" r:id="rId18"/>
    <p:sldId id="267" r:id="rId19"/>
    <p:sldId id="288" r:id="rId20"/>
    <p:sldId id="272" r:id="rId21"/>
    <p:sldId id="274" r:id="rId22"/>
    <p:sldId id="273" r:id="rId23"/>
    <p:sldId id="276" r:id="rId24"/>
    <p:sldId id="294" r:id="rId25"/>
    <p:sldId id="275" r:id="rId26"/>
    <p:sldId id="290" r:id="rId27"/>
    <p:sldId id="300" r:id="rId28"/>
    <p:sldId id="289" r:id="rId29"/>
    <p:sldId id="266" r:id="rId30"/>
    <p:sldId id="299" r:id="rId31"/>
    <p:sldId id="311" r:id="rId32"/>
    <p:sldId id="302" r:id="rId33"/>
  </p:sldIdLst>
  <p:sldSz cx="9015413" cy="6842125"/>
  <p:notesSz cx="6858000" cy="9144000"/>
  <p:defaultTextStyle>
    <a:defPPr>
      <a:defRPr lang="en-US"/>
    </a:defPPr>
    <a:lvl1pPr marL="0" algn="l" defTabSz="906079" rtl="0" eaLnBrk="1" latinLnBrk="0" hangingPunct="1">
      <a:defRPr sz="1800" kern="1200">
        <a:solidFill>
          <a:schemeClr val="tx1"/>
        </a:solidFill>
        <a:latin typeface="+mn-lt"/>
        <a:ea typeface="+mn-ea"/>
        <a:cs typeface="+mn-cs"/>
      </a:defRPr>
    </a:lvl1pPr>
    <a:lvl2pPr marL="453039" algn="l" defTabSz="906079" rtl="0" eaLnBrk="1" latinLnBrk="0" hangingPunct="1">
      <a:defRPr sz="1800" kern="1200">
        <a:solidFill>
          <a:schemeClr val="tx1"/>
        </a:solidFill>
        <a:latin typeface="+mn-lt"/>
        <a:ea typeface="+mn-ea"/>
        <a:cs typeface="+mn-cs"/>
      </a:defRPr>
    </a:lvl2pPr>
    <a:lvl3pPr marL="906079" algn="l" defTabSz="906079" rtl="0" eaLnBrk="1" latinLnBrk="0" hangingPunct="1">
      <a:defRPr sz="1800" kern="1200">
        <a:solidFill>
          <a:schemeClr val="tx1"/>
        </a:solidFill>
        <a:latin typeface="+mn-lt"/>
        <a:ea typeface="+mn-ea"/>
        <a:cs typeface="+mn-cs"/>
      </a:defRPr>
    </a:lvl3pPr>
    <a:lvl4pPr marL="1359118" algn="l" defTabSz="906079" rtl="0" eaLnBrk="1" latinLnBrk="0" hangingPunct="1">
      <a:defRPr sz="1800" kern="1200">
        <a:solidFill>
          <a:schemeClr val="tx1"/>
        </a:solidFill>
        <a:latin typeface="+mn-lt"/>
        <a:ea typeface="+mn-ea"/>
        <a:cs typeface="+mn-cs"/>
      </a:defRPr>
    </a:lvl4pPr>
    <a:lvl5pPr marL="1812158" algn="l" defTabSz="906079" rtl="0" eaLnBrk="1" latinLnBrk="0" hangingPunct="1">
      <a:defRPr sz="1800" kern="1200">
        <a:solidFill>
          <a:schemeClr val="tx1"/>
        </a:solidFill>
        <a:latin typeface="+mn-lt"/>
        <a:ea typeface="+mn-ea"/>
        <a:cs typeface="+mn-cs"/>
      </a:defRPr>
    </a:lvl5pPr>
    <a:lvl6pPr marL="2265197" algn="l" defTabSz="906079" rtl="0" eaLnBrk="1" latinLnBrk="0" hangingPunct="1">
      <a:defRPr sz="1800" kern="1200">
        <a:solidFill>
          <a:schemeClr val="tx1"/>
        </a:solidFill>
        <a:latin typeface="+mn-lt"/>
        <a:ea typeface="+mn-ea"/>
        <a:cs typeface="+mn-cs"/>
      </a:defRPr>
    </a:lvl6pPr>
    <a:lvl7pPr marL="2718237" algn="l" defTabSz="906079" rtl="0" eaLnBrk="1" latinLnBrk="0" hangingPunct="1">
      <a:defRPr sz="1800" kern="1200">
        <a:solidFill>
          <a:schemeClr val="tx1"/>
        </a:solidFill>
        <a:latin typeface="+mn-lt"/>
        <a:ea typeface="+mn-ea"/>
        <a:cs typeface="+mn-cs"/>
      </a:defRPr>
    </a:lvl7pPr>
    <a:lvl8pPr marL="3171276" algn="l" defTabSz="906079" rtl="0" eaLnBrk="1" latinLnBrk="0" hangingPunct="1">
      <a:defRPr sz="1800" kern="1200">
        <a:solidFill>
          <a:schemeClr val="tx1"/>
        </a:solidFill>
        <a:latin typeface="+mn-lt"/>
        <a:ea typeface="+mn-ea"/>
        <a:cs typeface="+mn-cs"/>
      </a:defRPr>
    </a:lvl8pPr>
    <a:lvl9pPr marL="3624316" algn="l" defTabSz="90607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478" autoAdjust="0"/>
    <p:restoredTop sz="94662" autoAdjust="0"/>
  </p:normalViewPr>
  <p:slideViewPr>
    <p:cSldViewPr>
      <p:cViewPr>
        <p:scale>
          <a:sx n="100" d="100"/>
          <a:sy n="100" d="100"/>
        </p:scale>
        <p:origin x="-320" y="-584"/>
      </p:cViewPr>
      <p:guideLst>
        <p:guide orient="horz" pos="2155"/>
        <p:guide pos="2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3294"/>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FA7C6-0D5B-44AD-8764-52CC81C8BF1D}" type="datetimeFigureOut">
              <a:rPr lang="en-CA" smtClean="0"/>
              <a:pPr/>
              <a:t>1/12/16</a:t>
            </a:fld>
            <a:endParaRPr lang="en-CA"/>
          </a:p>
        </p:txBody>
      </p:sp>
      <p:sp>
        <p:nvSpPr>
          <p:cNvPr id="4" name="Slide Image Placeholder 3"/>
          <p:cNvSpPr>
            <a:spLocks noGrp="1" noRot="1" noChangeAspect="1"/>
          </p:cNvSpPr>
          <p:nvPr>
            <p:ph type="sldImg" idx="2"/>
          </p:nvPr>
        </p:nvSpPr>
        <p:spPr>
          <a:xfrm>
            <a:off x="1169988" y="685800"/>
            <a:ext cx="4518025"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6C127-734D-4668-8F63-B894F9CC42E4}"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6010851"/>
      </p:ext>
    </p:extLst>
  </p:cSld>
  <p:clrMap bg1="lt1" tx1="dk1" bg2="lt2" tx2="dk2" accent1="accent1" accent2="accent2" accent3="accent3" accent4="accent4" accent5="accent5" accent6="accent6" hlink="hlink" folHlink="folHlink"/>
  <p:notesStyle>
    <a:lvl1pPr marL="0" algn="l" defTabSz="906079" rtl="0" eaLnBrk="1" latinLnBrk="0" hangingPunct="1">
      <a:defRPr sz="1200" kern="1200">
        <a:solidFill>
          <a:schemeClr val="tx1"/>
        </a:solidFill>
        <a:latin typeface="+mn-lt"/>
        <a:ea typeface="+mn-ea"/>
        <a:cs typeface="+mn-cs"/>
      </a:defRPr>
    </a:lvl1pPr>
    <a:lvl2pPr marL="453039" algn="l" defTabSz="906079" rtl="0" eaLnBrk="1" latinLnBrk="0" hangingPunct="1">
      <a:defRPr sz="1200" kern="1200">
        <a:solidFill>
          <a:schemeClr val="tx1"/>
        </a:solidFill>
        <a:latin typeface="+mn-lt"/>
        <a:ea typeface="+mn-ea"/>
        <a:cs typeface="+mn-cs"/>
      </a:defRPr>
    </a:lvl2pPr>
    <a:lvl3pPr marL="906079" algn="l" defTabSz="906079" rtl="0" eaLnBrk="1" latinLnBrk="0" hangingPunct="1">
      <a:defRPr sz="1200" kern="1200">
        <a:solidFill>
          <a:schemeClr val="tx1"/>
        </a:solidFill>
        <a:latin typeface="+mn-lt"/>
        <a:ea typeface="+mn-ea"/>
        <a:cs typeface="+mn-cs"/>
      </a:defRPr>
    </a:lvl3pPr>
    <a:lvl4pPr marL="1359118" algn="l" defTabSz="906079" rtl="0" eaLnBrk="1" latinLnBrk="0" hangingPunct="1">
      <a:defRPr sz="1200" kern="1200">
        <a:solidFill>
          <a:schemeClr val="tx1"/>
        </a:solidFill>
        <a:latin typeface="+mn-lt"/>
        <a:ea typeface="+mn-ea"/>
        <a:cs typeface="+mn-cs"/>
      </a:defRPr>
    </a:lvl4pPr>
    <a:lvl5pPr marL="1812158" algn="l" defTabSz="906079" rtl="0" eaLnBrk="1" latinLnBrk="0" hangingPunct="1">
      <a:defRPr sz="1200" kern="1200">
        <a:solidFill>
          <a:schemeClr val="tx1"/>
        </a:solidFill>
        <a:latin typeface="+mn-lt"/>
        <a:ea typeface="+mn-ea"/>
        <a:cs typeface="+mn-cs"/>
      </a:defRPr>
    </a:lvl5pPr>
    <a:lvl6pPr marL="2265197" algn="l" defTabSz="906079" rtl="0" eaLnBrk="1" latinLnBrk="0" hangingPunct="1">
      <a:defRPr sz="1200" kern="1200">
        <a:solidFill>
          <a:schemeClr val="tx1"/>
        </a:solidFill>
        <a:latin typeface="+mn-lt"/>
        <a:ea typeface="+mn-ea"/>
        <a:cs typeface="+mn-cs"/>
      </a:defRPr>
    </a:lvl6pPr>
    <a:lvl7pPr marL="2718237" algn="l" defTabSz="906079" rtl="0" eaLnBrk="1" latinLnBrk="0" hangingPunct="1">
      <a:defRPr sz="1200" kern="1200">
        <a:solidFill>
          <a:schemeClr val="tx1"/>
        </a:solidFill>
        <a:latin typeface="+mn-lt"/>
        <a:ea typeface="+mn-ea"/>
        <a:cs typeface="+mn-cs"/>
      </a:defRPr>
    </a:lvl7pPr>
    <a:lvl8pPr marL="3171276" algn="l" defTabSz="906079" rtl="0" eaLnBrk="1" latinLnBrk="0" hangingPunct="1">
      <a:defRPr sz="1200" kern="1200">
        <a:solidFill>
          <a:schemeClr val="tx1"/>
        </a:solidFill>
        <a:latin typeface="+mn-lt"/>
        <a:ea typeface="+mn-ea"/>
        <a:cs typeface="+mn-cs"/>
      </a:defRPr>
    </a:lvl8pPr>
    <a:lvl9pPr marL="3624316" algn="l" defTabSz="906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85800"/>
            <a:ext cx="4518025"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B66C127-734D-4668-8F63-B894F9CC42E4}" type="slidenum">
              <a:rPr lang="en-CA" smtClean="0"/>
              <a:pPr/>
              <a:t>10</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75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015413" cy="4561417"/>
          </a:xfrm>
          <a:prstGeom prst="rect">
            <a:avLst/>
          </a:prstGeom>
        </p:spPr>
      </p:pic>
      <p:sp>
        <p:nvSpPr>
          <p:cNvPr id="4" name="Date Placeholder 3"/>
          <p:cNvSpPr>
            <a:spLocks noGrp="1"/>
          </p:cNvSpPr>
          <p:nvPr>
            <p:ph type="dt" sz="half" idx="10"/>
          </p:nvPr>
        </p:nvSpPr>
        <p:spPr/>
        <p:txBody>
          <a:bodyPr/>
          <a:lstStyle/>
          <a:p>
            <a:fld id="{41213B84-5D5C-4A97-9DF7-C6943191223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F946E-1532-477A-A1BA-3ACAE8E09957}" type="slidenum">
              <a:rPr lang="en-CA" smtClean="0"/>
              <a:pPr/>
              <a:t>‹#›</a:t>
            </a:fld>
            <a:endParaRPr lang="en-CA"/>
          </a:p>
        </p:txBody>
      </p:sp>
      <p:sp>
        <p:nvSpPr>
          <p:cNvPr id="3" name="Subtitle 2"/>
          <p:cNvSpPr>
            <a:spLocks noGrp="1"/>
          </p:cNvSpPr>
          <p:nvPr>
            <p:ph type="subTitle" idx="1"/>
          </p:nvPr>
        </p:nvSpPr>
        <p:spPr>
          <a:xfrm>
            <a:off x="1202055" y="3877204"/>
            <a:ext cx="6310789" cy="1748543"/>
          </a:xfrm>
        </p:spPr>
        <p:txBody>
          <a:bodyPr>
            <a:normAutofit/>
          </a:bodyPr>
          <a:lstStyle>
            <a:lvl1pPr marL="0" indent="0" algn="ctr">
              <a:buNone/>
              <a:defRPr sz="1700" baseline="0">
                <a:solidFill>
                  <a:schemeClr val="tx2"/>
                </a:solidFill>
              </a:defRPr>
            </a:lvl1pPr>
            <a:lvl2pPr marL="453039" indent="0" algn="ctr">
              <a:buNone/>
              <a:defRPr>
                <a:solidFill>
                  <a:schemeClr val="tx1">
                    <a:tint val="75000"/>
                  </a:schemeClr>
                </a:solidFill>
              </a:defRPr>
            </a:lvl2pPr>
            <a:lvl3pPr marL="906079" indent="0" algn="ctr">
              <a:buNone/>
              <a:defRPr>
                <a:solidFill>
                  <a:schemeClr val="tx1">
                    <a:tint val="75000"/>
                  </a:schemeClr>
                </a:solidFill>
              </a:defRPr>
            </a:lvl3pPr>
            <a:lvl4pPr marL="1359118" indent="0" algn="ctr">
              <a:buNone/>
              <a:defRPr>
                <a:solidFill>
                  <a:schemeClr val="tx1">
                    <a:tint val="75000"/>
                  </a:schemeClr>
                </a:solidFill>
              </a:defRPr>
            </a:lvl4pPr>
            <a:lvl5pPr marL="1812158" indent="0" algn="ctr">
              <a:buNone/>
              <a:defRPr>
                <a:solidFill>
                  <a:schemeClr val="tx1">
                    <a:tint val="75000"/>
                  </a:schemeClr>
                </a:solidFill>
              </a:defRPr>
            </a:lvl5pPr>
            <a:lvl6pPr marL="2265197" indent="0" algn="ctr">
              <a:buNone/>
              <a:defRPr>
                <a:solidFill>
                  <a:schemeClr val="tx1">
                    <a:tint val="75000"/>
                  </a:schemeClr>
                </a:solidFill>
              </a:defRPr>
            </a:lvl6pPr>
            <a:lvl7pPr marL="2718237" indent="0" algn="ctr">
              <a:buNone/>
              <a:defRPr>
                <a:solidFill>
                  <a:schemeClr val="tx1">
                    <a:tint val="75000"/>
                  </a:schemeClr>
                </a:solidFill>
              </a:defRPr>
            </a:lvl7pPr>
            <a:lvl8pPr marL="3171276" indent="0" algn="ctr">
              <a:buNone/>
              <a:defRPr>
                <a:solidFill>
                  <a:schemeClr val="tx1">
                    <a:tint val="75000"/>
                  </a:schemeClr>
                </a:solidFill>
              </a:defRPr>
            </a:lvl8pPr>
            <a:lvl9pPr marL="362431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76156" y="2003241"/>
            <a:ext cx="7663101" cy="1466622"/>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015413" cy="6842125"/>
          </a:xfrm>
          <a:prstGeom prst="rect">
            <a:avLst/>
          </a:prstGeom>
        </p:spPr>
      </p:pic>
      <p:sp>
        <p:nvSpPr>
          <p:cNvPr id="2" name="Title 1"/>
          <p:cNvSpPr>
            <a:spLocks noGrp="1"/>
          </p:cNvSpPr>
          <p:nvPr>
            <p:ph type="title"/>
          </p:nvPr>
        </p:nvSpPr>
        <p:spPr>
          <a:xfrm>
            <a:off x="601028" y="1444449"/>
            <a:ext cx="2930009" cy="109474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91851" y="1444448"/>
            <a:ext cx="3371764" cy="3466677"/>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3039" indent="0">
              <a:buNone/>
              <a:defRPr sz="2800"/>
            </a:lvl2pPr>
            <a:lvl3pPr marL="906079" indent="0">
              <a:buNone/>
              <a:defRPr sz="2400"/>
            </a:lvl3pPr>
            <a:lvl4pPr marL="1359118" indent="0">
              <a:buNone/>
              <a:defRPr sz="2000"/>
            </a:lvl4pPr>
            <a:lvl5pPr marL="1812158" indent="0">
              <a:buNone/>
              <a:defRPr sz="2000"/>
            </a:lvl5pPr>
            <a:lvl6pPr marL="2265197" indent="0">
              <a:buNone/>
              <a:defRPr sz="2000"/>
            </a:lvl6pPr>
            <a:lvl7pPr marL="2718237" indent="0">
              <a:buNone/>
              <a:defRPr sz="2000"/>
            </a:lvl7pPr>
            <a:lvl8pPr marL="3171276" indent="0">
              <a:buNone/>
              <a:defRPr sz="2000"/>
            </a:lvl8pPr>
            <a:lvl9pPr marL="362431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1028" y="2541992"/>
            <a:ext cx="2930009" cy="2399542"/>
          </a:xfrm>
        </p:spPr>
        <p:txBody>
          <a:bodyPr tIns="9061">
            <a:normAutofit/>
          </a:bodyPr>
          <a:lstStyle>
            <a:lvl1pPr marL="0" indent="0">
              <a:buNone/>
              <a:defRPr sz="1400"/>
            </a:lvl1pPr>
            <a:lvl2pPr marL="453039" indent="0">
              <a:buNone/>
              <a:defRPr sz="1200"/>
            </a:lvl2pPr>
            <a:lvl3pPr marL="906079" indent="0">
              <a:buNone/>
              <a:defRPr sz="1000"/>
            </a:lvl3pPr>
            <a:lvl4pPr marL="1359118" indent="0">
              <a:buNone/>
              <a:defRPr sz="900"/>
            </a:lvl4pPr>
            <a:lvl5pPr marL="1812158" indent="0">
              <a:buNone/>
              <a:defRPr sz="900"/>
            </a:lvl5pPr>
            <a:lvl6pPr marL="2265197" indent="0">
              <a:buNone/>
              <a:defRPr sz="900"/>
            </a:lvl6pPr>
            <a:lvl7pPr marL="2718237" indent="0">
              <a:buNone/>
              <a:defRPr sz="900"/>
            </a:lvl7pPr>
            <a:lvl8pPr marL="3171276" indent="0">
              <a:buNone/>
              <a:defRPr sz="900"/>
            </a:lvl8pPr>
            <a:lvl9pPr marL="3624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13B84-5D5C-4A97-9DF7-C6943191223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13B84-5D5C-4A97-9DF7-C6943191223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174" y="274003"/>
            <a:ext cx="2028468" cy="58379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771" y="274003"/>
            <a:ext cx="5935147" cy="58379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13B84-5D5C-4A97-9DF7-C6943191223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6156" y="2125494"/>
            <a:ext cx="7663101" cy="1466622"/>
          </a:xfrm>
        </p:spPr>
        <p:txBody>
          <a:bodyPr/>
          <a:lstStyle/>
          <a:p>
            <a:r>
              <a:rPr lang="en-US" smtClean="0"/>
              <a:t>Click to edit Master title style</a:t>
            </a:r>
            <a:endParaRPr lang="en-CA"/>
          </a:p>
        </p:txBody>
      </p:sp>
      <p:sp>
        <p:nvSpPr>
          <p:cNvPr id="3" name="Subtitle 2"/>
          <p:cNvSpPr>
            <a:spLocks noGrp="1"/>
          </p:cNvSpPr>
          <p:nvPr>
            <p:ph type="subTitle" idx="1"/>
          </p:nvPr>
        </p:nvSpPr>
        <p:spPr>
          <a:xfrm>
            <a:off x="1352312" y="3877204"/>
            <a:ext cx="6310789" cy="1748543"/>
          </a:xfrm>
        </p:spPr>
        <p:txBody>
          <a:bodyPr/>
          <a:lstStyle>
            <a:lvl1pPr marL="0" indent="0" algn="ctr">
              <a:buNone/>
              <a:defRPr>
                <a:solidFill>
                  <a:schemeClr val="tx1">
                    <a:tint val="75000"/>
                  </a:schemeClr>
                </a:solidFill>
              </a:defRPr>
            </a:lvl1pPr>
            <a:lvl2pPr marL="453039" indent="0" algn="ctr">
              <a:buNone/>
              <a:defRPr>
                <a:solidFill>
                  <a:schemeClr val="tx1">
                    <a:tint val="75000"/>
                  </a:schemeClr>
                </a:solidFill>
              </a:defRPr>
            </a:lvl2pPr>
            <a:lvl3pPr marL="906079" indent="0" algn="ctr">
              <a:buNone/>
              <a:defRPr>
                <a:solidFill>
                  <a:schemeClr val="tx1">
                    <a:tint val="75000"/>
                  </a:schemeClr>
                </a:solidFill>
              </a:defRPr>
            </a:lvl3pPr>
            <a:lvl4pPr marL="1359118" indent="0" algn="ctr">
              <a:buNone/>
              <a:defRPr>
                <a:solidFill>
                  <a:schemeClr val="tx1">
                    <a:tint val="75000"/>
                  </a:schemeClr>
                </a:solidFill>
              </a:defRPr>
            </a:lvl4pPr>
            <a:lvl5pPr marL="1812158" indent="0" algn="ctr">
              <a:buNone/>
              <a:defRPr>
                <a:solidFill>
                  <a:schemeClr val="tx1">
                    <a:tint val="75000"/>
                  </a:schemeClr>
                </a:solidFill>
              </a:defRPr>
            </a:lvl5pPr>
            <a:lvl6pPr marL="2265197" indent="0" algn="ctr">
              <a:buNone/>
              <a:defRPr>
                <a:solidFill>
                  <a:schemeClr val="tx1">
                    <a:tint val="75000"/>
                  </a:schemeClr>
                </a:solidFill>
              </a:defRPr>
            </a:lvl6pPr>
            <a:lvl7pPr marL="2718237" indent="0" algn="ctr">
              <a:buNone/>
              <a:defRPr>
                <a:solidFill>
                  <a:schemeClr val="tx1">
                    <a:tint val="75000"/>
                  </a:schemeClr>
                </a:solidFill>
              </a:defRPr>
            </a:lvl7pPr>
            <a:lvl8pPr marL="3171276" indent="0" algn="ctr">
              <a:buNone/>
              <a:defRPr>
                <a:solidFill>
                  <a:schemeClr val="tx1">
                    <a:tint val="75000"/>
                  </a:schemeClr>
                </a:solidFill>
              </a:defRPr>
            </a:lvl8pPr>
            <a:lvl9pPr marL="3624316"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3A469CD-CA85-436C-9E0D-2063F7231E5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105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A469CD-CA85-436C-9E0D-2063F7231E5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973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156" y="4396699"/>
            <a:ext cx="7663101" cy="135892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12156" y="2899985"/>
            <a:ext cx="7663101" cy="1496714"/>
          </a:xfrm>
        </p:spPr>
        <p:txBody>
          <a:bodyPr anchor="b"/>
          <a:lstStyle>
            <a:lvl1pPr marL="0" indent="0">
              <a:buNone/>
              <a:defRPr sz="2000">
                <a:solidFill>
                  <a:schemeClr val="tx1">
                    <a:tint val="75000"/>
                  </a:schemeClr>
                </a:solidFill>
              </a:defRPr>
            </a:lvl1pPr>
            <a:lvl2pPr marL="453039" indent="0">
              <a:buNone/>
              <a:defRPr sz="1800">
                <a:solidFill>
                  <a:schemeClr val="tx1">
                    <a:tint val="75000"/>
                  </a:schemeClr>
                </a:solidFill>
              </a:defRPr>
            </a:lvl2pPr>
            <a:lvl3pPr marL="906079" indent="0">
              <a:buNone/>
              <a:defRPr sz="1600">
                <a:solidFill>
                  <a:schemeClr val="tx1">
                    <a:tint val="75000"/>
                  </a:schemeClr>
                </a:solidFill>
              </a:defRPr>
            </a:lvl3pPr>
            <a:lvl4pPr marL="1359118" indent="0">
              <a:buNone/>
              <a:defRPr sz="1400">
                <a:solidFill>
                  <a:schemeClr val="tx1">
                    <a:tint val="75000"/>
                  </a:schemeClr>
                </a:solidFill>
              </a:defRPr>
            </a:lvl4pPr>
            <a:lvl5pPr marL="1812158" indent="0">
              <a:buNone/>
              <a:defRPr sz="1400">
                <a:solidFill>
                  <a:schemeClr val="tx1">
                    <a:tint val="75000"/>
                  </a:schemeClr>
                </a:solidFill>
              </a:defRPr>
            </a:lvl5pPr>
            <a:lvl6pPr marL="2265197" indent="0">
              <a:buNone/>
              <a:defRPr sz="1400">
                <a:solidFill>
                  <a:schemeClr val="tx1">
                    <a:tint val="75000"/>
                  </a:schemeClr>
                </a:solidFill>
              </a:defRPr>
            </a:lvl6pPr>
            <a:lvl7pPr marL="2718237" indent="0">
              <a:buNone/>
              <a:defRPr sz="1400">
                <a:solidFill>
                  <a:schemeClr val="tx1">
                    <a:tint val="75000"/>
                  </a:schemeClr>
                </a:solidFill>
              </a:defRPr>
            </a:lvl7pPr>
            <a:lvl8pPr marL="3171276" indent="0">
              <a:buNone/>
              <a:defRPr sz="1400">
                <a:solidFill>
                  <a:schemeClr val="tx1">
                    <a:tint val="75000"/>
                  </a:schemeClr>
                </a:solidFill>
              </a:defRPr>
            </a:lvl8pPr>
            <a:lvl9pPr marL="3624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469CD-CA85-436C-9E0D-2063F7231E5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890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0771" y="1596496"/>
            <a:ext cx="3981807" cy="45154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82835" y="1596496"/>
            <a:ext cx="3981807" cy="45154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3A469CD-CA85-436C-9E0D-2063F7231E5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740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0771" y="1531560"/>
            <a:ext cx="3983373" cy="638281"/>
          </a:xfrm>
        </p:spPr>
        <p:txBody>
          <a:bodyPr anchor="b"/>
          <a:lstStyle>
            <a:lvl1pPr marL="0" indent="0">
              <a:buNone/>
              <a:defRPr sz="2400" b="1"/>
            </a:lvl1pPr>
            <a:lvl2pPr marL="453039" indent="0">
              <a:buNone/>
              <a:defRPr sz="2000" b="1"/>
            </a:lvl2pPr>
            <a:lvl3pPr marL="906079" indent="0">
              <a:buNone/>
              <a:defRPr sz="1800" b="1"/>
            </a:lvl3pPr>
            <a:lvl4pPr marL="1359118" indent="0">
              <a:buNone/>
              <a:defRPr sz="1600" b="1"/>
            </a:lvl4pPr>
            <a:lvl5pPr marL="1812158" indent="0">
              <a:buNone/>
              <a:defRPr sz="1600" b="1"/>
            </a:lvl5pPr>
            <a:lvl6pPr marL="2265197" indent="0">
              <a:buNone/>
              <a:defRPr sz="1600" b="1"/>
            </a:lvl6pPr>
            <a:lvl7pPr marL="2718237" indent="0">
              <a:buNone/>
              <a:defRPr sz="1600" b="1"/>
            </a:lvl7pPr>
            <a:lvl8pPr marL="3171276" indent="0">
              <a:buNone/>
              <a:defRPr sz="1600" b="1"/>
            </a:lvl8pPr>
            <a:lvl9pPr marL="3624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71" y="2169840"/>
            <a:ext cx="3983373" cy="39421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579705" y="1531560"/>
            <a:ext cx="3984938" cy="638281"/>
          </a:xfrm>
        </p:spPr>
        <p:txBody>
          <a:bodyPr anchor="b"/>
          <a:lstStyle>
            <a:lvl1pPr marL="0" indent="0">
              <a:buNone/>
              <a:defRPr sz="2400" b="1"/>
            </a:lvl1pPr>
            <a:lvl2pPr marL="453039" indent="0">
              <a:buNone/>
              <a:defRPr sz="2000" b="1"/>
            </a:lvl2pPr>
            <a:lvl3pPr marL="906079" indent="0">
              <a:buNone/>
              <a:defRPr sz="1800" b="1"/>
            </a:lvl3pPr>
            <a:lvl4pPr marL="1359118" indent="0">
              <a:buNone/>
              <a:defRPr sz="1600" b="1"/>
            </a:lvl4pPr>
            <a:lvl5pPr marL="1812158" indent="0">
              <a:buNone/>
              <a:defRPr sz="1600" b="1"/>
            </a:lvl5pPr>
            <a:lvl6pPr marL="2265197" indent="0">
              <a:buNone/>
              <a:defRPr sz="1600" b="1"/>
            </a:lvl6pPr>
            <a:lvl7pPr marL="2718237" indent="0">
              <a:buNone/>
              <a:defRPr sz="1600" b="1"/>
            </a:lvl7pPr>
            <a:lvl8pPr marL="3171276" indent="0">
              <a:buNone/>
              <a:defRPr sz="1600" b="1"/>
            </a:lvl8pPr>
            <a:lvl9pPr marL="3624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9705" y="2169840"/>
            <a:ext cx="3984938" cy="39421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3A469CD-CA85-436C-9E0D-2063F7231E54}" type="datetimeFigureOut">
              <a:rPr lang="en-CA" smtClean="0"/>
              <a:pPr/>
              <a:t>1/12/16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590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3A469CD-CA85-436C-9E0D-2063F7231E54}" type="datetimeFigureOut">
              <a:rPr lang="en-CA" smtClean="0"/>
              <a:pPr/>
              <a:t>1/12/16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5723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469CD-CA85-436C-9E0D-2063F7231E54}" type="datetimeFigureOut">
              <a:rPr lang="en-CA" smtClean="0"/>
              <a:pPr/>
              <a:t>1/12/16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756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028" y="274002"/>
            <a:ext cx="7813358" cy="114035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3455908" y="6341637"/>
            <a:ext cx="1502569" cy="364280"/>
          </a:xfrm>
        </p:spPr>
        <p:txBody>
          <a:bodyPr/>
          <a:lstStyle/>
          <a:p>
            <a:r>
              <a:rPr lang="en-CA" dirty="0" smtClean="0"/>
              <a:t>© </a:t>
            </a:r>
            <a:r>
              <a:rPr lang="en-CA" dirty="0" err="1" smtClean="0"/>
              <a:t>Powercheck</a:t>
            </a:r>
            <a:r>
              <a:rPr lang="en-CA" dirty="0" smtClean="0"/>
              <a:t> 2016</a:t>
            </a:r>
          </a:p>
        </p:txBody>
      </p:sp>
      <p:sp>
        <p:nvSpPr>
          <p:cNvPr id="8" name="Content Placeholder 7"/>
          <p:cNvSpPr>
            <a:spLocks noGrp="1"/>
          </p:cNvSpPr>
          <p:nvPr>
            <p:ph sz="quarter" idx="13"/>
          </p:nvPr>
        </p:nvSpPr>
        <p:spPr>
          <a:xfrm>
            <a:off x="601028" y="1596496"/>
            <a:ext cx="7813358"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771" y="272418"/>
            <a:ext cx="2966009" cy="115936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24776" y="272419"/>
            <a:ext cx="5039866" cy="5839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0771" y="1431779"/>
            <a:ext cx="2966009" cy="4680204"/>
          </a:xfrm>
        </p:spPr>
        <p:txBody>
          <a:bodyPr/>
          <a:lstStyle>
            <a:lvl1pPr marL="0" indent="0">
              <a:buNone/>
              <a:defRPr sz="1400"/>
            </a:lvl1pPr>
            <a:lvl2pPr marL="453039" indent="0">
              <a:buNone/>
              <a:defRPr sz="1200"/>
            </a:lvl2pPr>
            <a:lvl3pPr marL="906079" indent="0">
              <a:buNone/>
              <a:defRPr sz="1000"/>
            </a:lvl3pPr>
            <a:lvl4pPr marL="1359118" indent="0">
              <a:buNone/>
              <a:defRPr sz="900"/>
            </a:lvl4pPr>
            <a:lvl5pPr marL="1812158" indent="0">
              <a:buNone/>
              <a:defRPr sz="900"/>
            </a:lvl5pPr>
            <a:lvl6pPr marL="2265197" indent="0">
              <a:buNone/>
              <a:defRPr sz="900"/>
            </a:lvl6pPr>
            <a:lvl7pPr marL="2718237" indent="0">
              <a:buNone/>
              <a:defRPr sz="900"/>
            </a:lvl7pPr>
            <a:lvl8pPr marL="3171276" indent="0">
              <a:buNone/>
              <a:defRPr sz="900"/>
            </a:lvl8pPr>
            <a:lvl9pPr marL="3624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469CD-CA85-436C-9E0D-2063F7231E5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56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7084" y="4789488"/>
            <a:ext cx="5409248" cy="565426"/>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67084" y="611357"/>
            <a:ext cx="5409248" cy="4105275"/>
          </a:xfrm>
        </p:spPr>
        <p:txBody>
          <a:bodyPr/>
          <a:lstStyle>
            <a:lvl1pPr marL="0" indent="0">
              <a:buNone/>
              <a:defRPr sz="3200"/>
            </a:lvl1pPr>
            <a:lvl2pPr marL="453039" indent="0">
              <a:buNone/>
              <a:defRPr sz="2800"/>
            </a:lvl2pPr>
            <a:lvl3pPr marL="906079" indent="0">
              <a:buNone/>
              <a:defRPr sz="2400"/>
            </a:lvl3pPr>
            <a:lvl4pPr marL="1359118" indent="0">
              <a:buNone/>
              <a:defRPr sz="2000"/>
            </a:lvl4pPr>
            <a:lvl5pPr marL="1812158" indent="0">
              <a:buNone/>
              <a:defRPr sz="2000"/>
            </a:lvl5pPr>
            <a:lvl6pPr marL="2265197" indent="0">
              <a:buNone/>
              <a:defRPr sz="2000"/>
            </a:lvl6pPr>
            <a:lvl7pPr marL="2718237" indent="0">
              <a:buNone/>
              <a:defRPr sz="2000"/>
            </a:lvl7pPr>
            <a:lvl8pPr marL="3171276" indent="0">
              <a:buNone/>
              <a:defRPr sz="2000"/>
            </a:lvl8pPr>
            <a:lvl9pPr marL="3624316" indent="0">
              <a:buNone/>
              <a:defRPr sz="2000"/>
            </a:lvl9pPr>
          </a:lstStyle>
          <a:p>
            <a:endParaRPr lang="en-CA"/>
          </a:p>
        </p:txBody>
      </p:sp>
      <p:sp>
        <p:nvSpPr>
          <p:cNvPr id="4" name="Text Placeholder 3"/>
          <p:cNvSpPr>
            <a:spLocks noGrp="1"/>
          </p:cNvSpPr>
          <p:nvPr>
            <p:ph type="body" sz="half" idx="2"/>
          </p:nvPr>
        </p:nvSpPr>
        <p:spPr>
          <a:xfrm>
            <a:off x="1767084" y="5354914"/>
            <a:ext cx="5409248" cy="802999"/>
          </a:xfrm>
        </p:spPr>
        <p:txBody>
          <a:bodyPr/>
          <a:lstStyle>
            <a:lvl1pPr marL="0" indent="0">
              <a:buNone/>
              <a:defRPr sz="1400"/>
            </a:lvl1pPr>
            <a:lvl2pPr marL="453039" indent="0">
              <a:buNone/>
              <a:defRPr sz="1200"/>
            </a:lvl2pPr>
            <a:lvl3pPr marL="906079" indent="0">
              <a:buNone/>
              <a:defRPr sz="1000"/>
            </a:lvl3pPr>
            <a:lvl4pPr marL="1359118" indent="0">
              <a:buNone/>
              <a:defRPr sz="900"/>
            </a:lvl4pPr>
            <a:lvl5pPr marL="1812158" indent="0">
              <a:buNone/>
              <a:defRPr sz="900"/>
            </a:lvl5pPr>
            <a:lvl6pPr marL="2265197" indent="0">
              <a:buNone/>
              <a:defRPr sz="900"/>
            </a:lvl6pPr>
            <a:lvl7pPr marL="2718237" indent="0">
              <a:buNone/>
              <a:defRPr sz="900"/>
            </a:lvl7pPr>
            <a:lvl8pPr marL="3171276" indent="0">
              <a:buNone/>
              <a:defRPr sz="900"/>
            </a:lvl8pPr>
            <a:lvl9pPr marL="3624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469CD-CA85-436C-9E0D-2063F7231E5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4370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A469CD-CA85-436C-9E0D-2063F7231E5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917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174" y="274003"/>
            <a:ext cx="2028468" cy="583798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0771" y="274003"/>
            <a:ext cx="5935147" cy="58379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A469CD-CA85-436C-9E0D-2063F7231E5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231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1213B84-5D5C-4A97-9DF7-C69431912234}" type="datetimeFigureOut">
              <a:rPr lang="en-CA" smtClean="0"/>
              <a:pPr/>
              <a:t>1/12/16</a:t>
            </a:fld>
            <a:endParaRPr lang="en-CA"/>
          </a:p>
        </p:txBody>
      </p:sp>
      <p:sp>
        <p:nvSpPr>
          <p:cNvPr id="4" name="Footer Placeholder 3"/>
          <p:cNvSpPr>
            <a:spLocks noGrp="1"/>
          </p:cNvSpPr>
          <p:nvPr>
            <p:ph type="ftr" sz="quarter" idx="11"/>
          </p:nvPr>
        </p:nvSpPr>
        <p:spPr/>
        <p:txBody>
          <a:bodyPr/>
          <a:lstStyle/>
          <a:p>
            <a:r>
              <a:rPr lang="en-CA" dirty="0" err="1" smtClean="0"/>
              <a:t>fksdflkndf</a:t>
            </a:r>
            <a:endParaRPr lang="en-CA" dirty="0"/>
          </a:p>
        </p:txBody>
      </p:sp>
      <p:sp>
        <p:nvSpPr>
          <p:cNvPr id="5" name="Slide Number Placeholder 4"/>
          <p:cNvSpPr>
            <a:spLocks noGrp="1"/>
          </p:cNvSpPr>
          <p:nvPr>
            <p:ph type="sldNum" sz="quarter" idx="12"/>
          </p:nvPr>
        </p:nvSpPr>
        <p:spPr/>
        <p:txBody>
          <a:bodyPr/>
          <a:lstStyle/>
          <a:p>
            <a:fld id="{C6EF946E-1532-477A-A1BA-3ACAE8E09957}"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081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028" y="4951038"/>
            <a:ext cx="7774229" cy="1358922"/>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1028" y="3454324"/>
            <a:ext cx="7774229" cy="1496714"/>
          </a:xfrm>
        </p:spPr>
        <p:txBody>
          <a:bodyPr anchor="b">
            <a:normAutofit/>
          </a:bodyPr>
          <a:lstStyle>
            <a:lvl1pPr marL="0" indent="0">
              <a:buNone/>
              <a:defRPr sz="1700" baseline="0">
                <a:solidFill>
                  <a:schemeClr val="tx2"/>
                </a:solidFill>
              </a:defRPr>
            </a:lvl1pPr>
            <a:lvl2pPr marL="453039" indent="0">
              <a:buNone/>
              <a:defRPr sz="1800">
                <a:solidFill>
                  <a:schemeClr val="tx1">
                    <a:tint val="75000"/>
                  </a:schemeClr>
                </a:solidFill>
              </a:defRPr>
            </a:lvl2pPr>
            <a:lvl3pPr marL="906079" indent="0">
              <a:buNone/>
              <a:defRPr sz="1600">
                <a:solidFill>
                  <a:schemeClr val="tx1">
                    <a:tint val="75000"/>
                  </a:schemeClr>
                </a:solidFill>
              </a:defRPr>
            </a:lvl3pPr>
            <a:lvl4pPr marL="1359118" indent="0">
              <a:buNone/>
              <a:defRPr sz="1400">
                <a:solidFill>
                  <a:schemeClr val="tx1">
                    <a:tint val="75000"/>
                  </a:schemeClr>
                </a:solidFill>
              </a:defRPr>
            </a:lvl4pPr>
            <a:lvl5pPr marL="1812158" indent="0">
              <a:buNone/>
              <a:defRPr sz="1400">
                <a:solidFill>
                  <a:schemeClr val="tx1">
                    <a:tint val="75000"/>
                  </a:schemeClr>
                </a:solidFill>
              </a:defRPr>
            </a:lvl5pPr>
            <a:lvl6pPr marL="2265197" indent="0">
              <a:buNone/>
              <a:defRPr sz="1400">
                <a:solidFill>
                  <a:schemeClr val="tx1">
                    <a:tint val="75000"/>
                  </a:schemeClr>
                </a:solidFill>
              </a:defRPr>
            </a:lvl6pPr>
            <a:lvl7pPr marL="2718237" indent="0">
              <a:buNone/>
              <a:defRPr sz="1400">
                <a:solidFill>
                  <a:schemeClr val="tx1">
                    <a:tint val="75000"/>
                  </a:schemeClr>
                </a:solidFill>
              </a:defRPr>
            </a:lvl7pPr>
            <a:lvl8pPr marL="3171276" indent="0">
              <a:buNone/>
              <a:defRPr sz="1400">
                <a:solidFill>
                  <a:schemeClr val="tx1">
                    <a:tint val="75000"/>
                  </a:schemeClr>
                </a:solidFill>
              </a:defRPr>
            </a:lvl8pPr>
            <a:lvl9pPr marL="3624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13B84-5D5C-4A97-9DF7-C69431912234}" type="datetimeFigureOut">
              <a:rPr lang="en-CA" smtClean="0"/>
              <a:pPr/>
              <a:t>1/12/16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1027" y="1596496"/>
            <a:ext cx="3681294" cy="410527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733092" y="1596496"/>
            <a:ext cx="3681294" cy="410527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1028" y="274002"/>
            <a:ext cx="7813358" cy="1140354"/>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1213B84-5D5C-4A97-9DF7-C6943191223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733092" y="2204685"/>
            <a:ext cx="3681294" cy="3497086"/>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1027" y="2204685"/>
            <a:ext cx="3681294" cy="3497086"/>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1028" y="274002"/>
            <a:ext cx="7813358" cy="114035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1027" y="1596495"/>
            <a:ext cx="3681294" cy="573345"/>
          </a:xfrm>
        </p:spPr>
        <p:txBody>
          <a:bodyPr anchor="b">
            <a:normAutofit/>
          </a:bodyPr>
          <a:lstStyle>
            <a:lvl1pPr marL="0" indent="0">
              <a:buNone/>
              <a:defRPr sz="1700" b="0" i="0" baseline="0">
                <a:solidFill>
                  <a:schemeClr val="tx2"/>
                </a:solidFill>
              </a:defRPr>
            </a:lvl1pPr>
            <a:lvl2pPr marL="453039" indent="0">
              <a:buNone/>
              <a:defRPr sz="2000" b="1"/>
            </a:lvl2pPr>
            <a:lvl3pPr marL="906079" indent="0">
              <a:buNone/>
              <a:defRPr sz="1800" b="1"/>
            </a:lvl3pPr>
            <a:lvl4pPr marL="1359118" indent="0">
              <a:buNone/>
              <a:defRPr sz="1600" b="1"/>
            </a:lvl4pPr>
            <a:lvl5pPr marL="1812158" indent="0">
              <a:buNone/>
              <a:defRPr sz="1600" b="1"/>
            </a:lvl5pPr>
            <a:lvl6pPr marL="2265197" indent="0">
              <a:buNone/>
              <a:defRPr sz="1600" b="1"/>
            </a:lvl6pPr>
            <a:lvl7pPr marL="2718237" indent="0">
              <a:buNone/>
              <a:defRPr sz="1600" b="1"/>
            </a:lvl7pPr>
            <a:lvl8pPr marL="3171276" indent="0">
              <a:buNone/>
              <a:defRPr sz="1600" b="1"/>
            </a:lvl8pPr>
            <a:lvl9pPr marL="3624316"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33092" y="1596495"/>
            <a:ext cx="3681294" cy="573345"/>
          </a:xfrm>
        </p:spPr>
        <p:txBody>
          <a:bodyPr anchor="b">
            <a:normAutofit/>
          </a:bodyPr>
          <a:lstStyle>
            <a:lvl1pPr marL="0" indent="0">
              <a:buNone/>
              <a:defRPr sz="1700" b="0" i="0" baseline="0">
                <a:solidFill>
                  <a:schemeClr val="tx2"/>
                </a:solidFill>
              </a:defRPr>
            </a:lvl1pPr>
            <a:lvl2pPr marL="453039" indent="0">
              <a:buNone/>
              <a:defRPr sz="2000" b="1"/>
            </a:lvl2pPr>
            <a:lvl3pPr marL="906079" indent="0">
              <a:buNone/>
              <a:defRPr sz="1800" b="1"/>
            </a:lvl3pPr>
            <a:lvl4pPr marL="1359118" indent="0">
              <a:buNone/>
              <a:defRPr sz="1600" b="1"/>
            </a:lvl4pPr>
            <a:lvl5pPr marL="1812158" indent="0">
              <a:buNone/>
              <a:defRPr sz="1600" b="1"/>
            </a:lvl5pPr>
            <a:lvl6pPr marL="2265197" indent="0">
              <a:buNone/>
              <a:defRPr sz="1600" b="1"/>
            </a:lvl6pPr>
            <a:lvl7pPr marL="2718237" indent="0">
              <a:buNone/>
              <a:defRPr sz="1600" b="1"/>
            </a:lvl7pPr>
            <a:lvl8pPr marL="3171276" indent="0">
              <a:buNone/>
              <a:defRPr sz="1600" b="1"/>
            </a:lvl8pPr>
            <a:lvl9pPr marL="3624316"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213B84-5D5C-4A97-9DF7-C69431912234}" type="datetimeFigureOut">
              <a:rPr lang="en-CA" smtClean="0"/>
              <a:pPr/>
              <a:t>1/12/16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1028" y="274002"/>
            <a:ext cx="7813358" cy="114035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13B84-5D5C-4A97-9DF7-C69431912234}" type="datetimeFigureOut">
              <a:rPr lang="en-CA" smtClean="0"/>
              <a:pPr/>
              <a:t>1/12/16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13B84-5D5C-4A97-9DF7-C69431912234}" type="datetimeFigureOut">
              <a:rPr lang="en-CA" smtClean="0"/>
              <a:pPr/>
              <a:t>1/12/16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06679" y="1444449"/>
            <a:ext cx="4582835" cy="4257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04033" y="1444449"/>
            <a:ext cx="2930009" cy="109474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04033" y="2541993"/>
            <a:ext cx="2930009" cy="3159778"/>
          </a:xfrm>
        </p:spPr>
        <p:txBody>
          <a:bodyPr tIns="9061">
            <a:normAutofit/>
          </a:bodyPr>
          <a:lstStyle>
            <a:lvl1pPr marL="0" indent="0">
              <a:buNone/>
              <a:defRPr sz="1400"/>
            </a:lvl1pPr>
            <a:lvl2pPr marL="453039" indent="0">
              <a:buNone/>
              <a:defRPr sz="1200"/>
            </a:lvl2pPr>
            <a:lvl3pPr marL="906079" indent="0">
              <a:buNone/>
              <a:defRPr sz="1000"/>
            </a:lvl3pPr>
            <a:lvl4pPr marL="1359118" indent="0">
              <a:buNone/>
              <a:defRPr sz="900"/>
            </a:lvl4pPr>
            <a:lvl5pPr marL="1812158" indent="0">
              <a:buNone/>
              <a:defRPr sz="900"/>
            </a:lvl5pPr>
            <a:lvl6pPr marL="2265197" indent="0">
              <a:buNone/>
              <a:defRPr sz="900"/>
            </a:lvl6pPr>
            <a:lvl7pPr marL="2718237" indent="0">
              <a:buNone/>
              <a:defRPr sz="900"/>
            </a:lvl7pPr>
            <a:lvl8pPr marL="3171276" indent="0">
              <a:buNone/>
              <a:defRPr sz="900"/>
            </a:lvl8pPr>
            <a:lvl9pPr marL="3624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13B84-5D5C-4A97-9DF7-C69431912234}" type="datetimeFigureOut">
              <a:rPr lang="en-CA" smtClean="0"/>
              <a:pPr/>
              <a:t>1/12/16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EF946E-1532-477A-A1BA-3ACAE8E0995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015413" cy="6842125"/>
          </a:xfrm>
          <a:prstGeom prst="rect">
            <a:avLst/>
          </a:prstGeom>
        </p:spPr>
      </p:pic>
      <p:sp>
        <p:nvSpPr>
          <p:cNvPr id="2" name="Title Placeholder 1"/>
          <p:cNvSpPr>
            <a:spLocks noGrp="1"/>
          </p:cNvSpPr>
          <p:nvPr>
            <p:ph type="title"/>
          </p:nvPr>
        </p:nvSpPr>
        <p:spPr>
          <a:xfrm>
            <a:off x="601028" y="274002"/>
            <a:ext cx="7813358" cy="1140354"/>
          </a:xfrm>
          <a:prstGeom prst="rect">
            <a:avLst/>
          </a:prstGeom>
        </p:spPr>
        <p:txBody>
          <a:bodyPr vert="horz" lIns="90608" tIns="45304" rIns="90608" bIns="45304"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1028" y="1596496"/>
            <a:ext cx="7813358" cy="4515486"/>
          </a:xfrm>
          <a:prstGeom prst="rect">
            <a:avLst/>
          </a:prstGeom>
        </p:spPr>
        <p:txBody>
          <a:bodyPr vert="horz" lIns="90608" tIns="45304" rIns="90608" bIns="45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634633" y="6341637"/>
            <a:ext cx="1502569" cy="364280"/>
          </a:xfrm>
          <a:prstGeom prst="rect">
            <a:avLst/>
          </a:prstGeom>
        </p:spPr>
        <p:txBody>
          <a:bodyPr vert="horz" lIns="90608" tIns="45304" rIns="90608" bIns="45304" rtlCol="0" anchor="ctr"/>
          <a:lstStyle>
            <a:lvl1pPr algn="r">
              <a:defRPr sz="1000" strike="noStrike" spc="59" baseline="0">
                <a:solidFill>
                  <a:schemeClr val="tx1"/>
                </a:solidFill>
              </a:defRPr>
            </a:lvl1pPr>
          </a:lstStyle>
          <a:p>
            <a:fld id="{41213B84-5D5C-4A97-9DF7-C69431912234}" type="datetimeFigureOut">
              <a:rPr lang="en-CA" smtClean="0"/>
              <a:pPr/>
              <a:t>1/12/16</a:t>
            </a:fld>
            <a:endParaRPr lang="en-CA"/>
          </a:p>
        </p:txBody>
      </p:sp>
      <p:sp>
        <p:nvSpPr>
          <p:cNvPr id="5" name="Footer Placeholder 4"/>
          <p:cNvSpPr>
            <a:spLocks noGrp="1"/>
          </p:cNvSpPr>
          <p:nvPr>
            <p:ph type="ftr" sz="quarter" idx="3"/>
          </p:nvPr>
        </p:nvSpPr>
        <p:spPr>
          <a:xfrm>
            <a:off x="601027" y="6341637"/>
            <a:ext cx="2854881" cy="364280"/>
          </a:xfrm>
          <a:prstGeom prst="rect">
            <a:avLst/>
          </a:prstGeom>
        </p:spPr>
        <p:txBody>
          <a:bodyPr vert="horz" lIns="90608" tIns="45304" rIns="90608" bIns="45304" rtlCol="0" anchor="ctr"/>
          <a:lstStyle>
            <a:lvl1pPr algn="l">
              <a:defRPr sz="1000" cap="all" spc="59" baseline="0">
                <a:solidFill>
                  <a:schemeClr val="tx1"/>
                </a:solidFill>
              </a:defRPr>
            </a:lvl1pPr>
          </a:lstStyle>
          <a:p>
            <a:endParaRPr lang="en-CA"/>
          </a:p>
        </p:txBody>
      </p:sp>
      <p:sp>
        <p:nvSpPr>
          <p:cNvPr id="6" name="Slide Number Placeholder 5"/>
          <p:cNvSpPr>
            <a:spLocks noGrp="1"/>
          </p:cNvSpPr>
          <p:nvPr>
            <p:ph type="sldNum" sz="quarter" idx="4"/>
          </p:nvPr>
        </p:nvSpPr>
        <p:spPr>
          <a:xfrm>
            <a:off x="7437716" y="6341637"/>
            <a:ext cx="976670" cy="364280"/>
          </a:xfrm>
          <a:prstGeom prst="rect">
            <a:avLst/>
          </a:prstGeom>
        </p:spPr>
        <p:txBody>
          <a:bodyPr vert="horz" lIns="90608" tIns="45304" rIns="90608" bIns="45304" rtlCol="0" anchor="ctr"/>
          <a:lstStyle>
            <a:lvl1pPr algn="r">
              <a:defRPr sz="1100" baseline="0">
                <a:solidFill>
                  <a:schemeClr val="tx1"/>
                </a:solidFill>
              </a:defRPr>
            </a:lvl1pPr>
          </a:lstStyle>
          <a:p>
            <a:fld id="{C6EF946E-1532-477A-A1BA-3ACAE8E09957}"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06079"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780" indent="-339780" algn="l" defTabSz="906079" rtl="0" eaLnBrk="1" latinLnBrk="0" hangingPunct="1">
        <a:lnSpc>
          <a:spcPct val="100000"/>
        </a:lnSpc>
        <a:spcBef>
          <a:spcPct val="20000"/>
        </a:spcBef>
        <a:spcAft>
          <a:spcPts val="595"/>
        </a:spcAft>
        <a:buClr>
          <a:schemeClr val="tx2"/>
        </a:buClr>
        <a:buFont typeface="Arial" pitchFamily="34" charset="0"/>
        <a:buChar char="•"/>
        <a:defRPr sz="1700" kern="1200" spc="30" baseline="0">
          <a:solidFill>
            <a:schemeClr val="tx1"/>
          </a:solidFill>
          <a:latin typeface="+mn-lt"/>
          <a:ea typeface="+mn-ea"/>
          <a:cs typeface="+mn-cs"/>
        </a:defRPr>
      </a:lvl1pPr>
      <a:lvl2pPr marL="736189" indent="-283150" algn="l" defTabSz="906079" rtl="0" eaLnBrk="1" latinLnBrk="0" hangingPunct="1">
        <a:lnSpc>
          <a:spcPct val="100000"/>
        </a:lnSpc>
        <a:spcBef>
          <a:spcPct val="20000"/>
        </a:spcBef>
        <a:spcAft>
          <a:spcPts val="595"/>
        </a:spcAft>
        <a:buClr>
          <a:schemeClr val="tx2"/>
        </a:buClr>
        <a:buFont typeface="Arial" pitchFamily="34" charset="0"/>
        <a:buChar char="•"/>
        <a:defRPr sz="1700" kern="1200" spc="30" baseline="0">
          <a:solidFill>
            <a:schemeClr val="tx1"/>
          </a:solidFill>
          <a:latin typeface="+mn-lt"/>
          <a:ea typeface="+mn-ea"/>
          <a:cs typeface="+mn-cs"/>
        </a:defRPr>
      </a:lvl2pPr>
      <a:lvl3pPr marL="1132599"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spc="30" baseline="0">
          <a:solidFill>
            <a:schemeClr val="tx1"/>
          </a:solidFill>
          <a:latin typeface="+mn-lt"/>
          <a:ea typeface="+mn-ea"/>
          <a:cs typeface="+mn-cs"/>
        </a:defRPr>
      </a:lvl3pPr>
      <a:lvl4pPr marL="1585638"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spc="30" baseline="0">
          <a:solidFill>
            <a:schemeClr val="tx1"/>
          </a:solidFill>
          <a:latin typeface="+mn-lt"/>
          <a:ea typeface="+mn-ea"/>
          <a:cs typeface="+mn-cs"/>
        </a:defRPr>
      </a:lvl4pPr>
      <a:lvl5pPr marL="2038678"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spc="30" baseline="0">
          <a:solidFill>
            <a:schemeClr val="tx1"/>
          </a:solidFill>
          <a:latin typeface="+mn-lt"/>
          <a:ea typeface="+mn-ea"/>
          <a:cs typeface="+mn-cs"/>
        </a:defRPr>
      </a:lvl5pPr>
      <a:lvl6pPr marL="2491717"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a:solidFill>
            <a:schemeClr val="tx1"/>
          </a:solidFill>
          <a:latin typeface="+mn-lt"/>
          <a:ea typeface="+mn-ea"/>
          <a:cs typeface="+mn-cs"/>
        </a:defRPr>
      </a:lvl6pPr>
      <a:lvl7pPr marL="2944757"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a:solidFill>
            <a:schemeClr val="tx1"/>
          </a:solidFill>
          <a:latin typeface="+mn-lt"/>
          <a:ea typeface="+mn-ea"/>
          <a:cs typeface="+mn-cs"/>
        </a:defRPr>
      </a:lvl7pPr>
      <a:lvl8pPr marL="3397796"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a:solidFill>
            <a:schemeClr val="tx1"/>
          </a:solidFill>
          <a:latin typeface="+mn-lt"/>
          <a:ea typeface="+mn-ea"/>
          <a:cs typeface="+mn-cs"/>
        </a:defRPr>
      </a:lvl8pPr>
      <a:lvl9pPr marL="3850836" indent="-226520" algn="l" defTabSz="906079" rtl="0" eaLnBrk="1" latinLnBrk="0" hangingPunct="1">
        <a:lnSpc>
          <a:spcPct val="100000"/>
        </a:lnSpc>
        <a:spcBef>
          <a:spcPct val="20000"/>
        </a:spcBef>
        <a:spcAft>
          <a:spcPts val="595"/>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06079" rtl="0" eaLnBrk="1" latinLnBrk="0" hangingPunct="1">
        <a:defRPr sz="1800" kern="1200">
          <a:solidFill>
            <a:schemeClr val="tx1"/>
          </a:solidFill>
          <a:latin typeface="+mn-lt"/>
          <a:ea typeface="+mn-ea"/>
          <a:cs typeface="+mn-cs"/>
        </a:defRPr>
      </a:lvl1pPr>
      <a:lvl2pPr marL="453039" algn="l" defTabSz="906079" rtl="0" eaLnBrk="1" latinLnBrk="0" hangingPunct="1">
        <a:defRPr sz="1800" kern="1200">
          <a:solidFill>
            <a:schemeClr val="tx1"/>
          </a:solidFill>
          <a:latin typeface="+mn-lt"/>
          <a:ea typeface="+mn-ea"/>
          <a:cs typeface="+mn-cs"/>
        </a:defRPr>
      </a:lvl2pPr>
      <a:lvl3pPr marL="906079" algn="l" defTabSz="906079" rtl="0" eaLnBrk="1" latinLnBrk="0" hangingPunct="1">
        <a:defRPr sz="1800" kern="1200">
          <a:solidFill>
            <a:schemeClr val="tx1"/>
          </a:solidFill>
          <a:latin typeface="+mn-lt"/>
          <a:ea typeface="+mn-ea"/>
          <a:cs typeface="+mn-cs"/>
        </a:defRPr>
      </a:lvl3pPr>
      <a:lvl4pPr marL="1359118" algn="l" defTabSz="906079" rtl="0" eaLnBrk="1" latinLnBrk="0" hangingPunct="1">
        <a:defRPr sz="1800" kern="1200">
          <a:solidFill>
            <a:schemeClr val="tx1"/>
          </a:solidFill>
          <a:latin typeface="+mn-lt"/>
          <a:ea typeface="+mn-ea"/>
          <a:cs typeface="+mn-cs"/>
        </a:defRPr>
      </a:lvl4pPr>
      <a:lvl5pPr marL="1812158" algn="l" defTabSz="906079" rtl="0" eaLnBrk="1" latinLnBrk="0" hangingPunct="1">
        <a:defRPr sz="1800" kern="1200">
          <a:solidFill>
            <a:schemeClr val="tx1"/>
          </a:solidFill>
          <a:latin typeface="+mn-lt"/>
          <a:ea typeface="+mn-ea"/>
          <a:cs typeface="+mn-cs"/>
        </a:defRPr>
      </a:lvl5pPr>
      <a:lvl6pPr marL="2265197" algn="l" defTabSz="906079" rtl="0" eaLnBrk="1" latinLnBrk="0" hangingPunct="1">
        <a:defRPr sz="1800" kern="1200">
          <a:solidFill>
            <a:schemeClr val="tx1"/>
          </a:solidFill>
          <a:latin typeface="+mn-lt"/>
          <a:ea typeface="+mn-ea"/>
          <a:cs typeface="+mn-cs"/>
        </a:defRPr>
      </a:lvl6pPr>
      <a:lvl7pPr marL="2718237" algn="l" defTabSz="906079" rtl="0" eaLnBrk="1" latinLnBrk="0" hangingPunct="1">
        <a:defRPr sz="1800" kern="1200">
          <a:solidFill>
            <a:schemeClr val="tx1"/>
          </a:solidFill>
          <a:latin typeface="+mn-lt"/>
          <a:ea typeface="+mn-ea"/>
          <a:cs typeface="+mn-cs"/>
        </a:defRPr>
      </a:lvl7pPr>
      <a:lvl8pPr marL="3171276" algn="l" defTabSz="906079" rtl="0" eaLnBrk="1" latinLnBrk="0" hangingPunct="1">
        <a:defRPr sz="1800" kern="1200">
          <a:solidFill>
            <a:schemeClr val="tx1"/>
          </a:solidFill>
          <a:latin typeface="+mn-lt"/>
          <a:ea typeface="+mn-ea"/>
          <a:cs typeface="+mn-cs"/>
        </a:defRPr>
      </a:lvl8pPr>
      <a:lvl9pPr marL="3624316" algn="l" defTabSz="906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771" y="274002"/>
            <a:ext cx="8113872" cy="1140354"/>
          </a:xfrm>
          <a:prstGeom prst="rect">
            <a:avLst/>
          </a:prstGeom>
        </p:spPr>
        <p:txBody>
          <a:bodyPr vert="horz" lIns="90608" tIns="45304" rIns="90608" bIns="45304"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0771" y="1596496"/>
            <a:ext cx="8113872" cy="4515486"/>
          </a:xfrm>
          <a:prstGeom prst="rect">
            <a:avLst/>
          </a:prstGeom>
        </p:spPr>
        <p:txBody>
          <a:bodyPr vert="horz" lIns="90608" tIns="45304" rIns="90608" bIns="453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0771" y="6341637"/>
            <a:ext cx="2103596" cy="364280"/>
          </a:xfrm>
          <a:prstGeom prst="rect">
            <a:avLst/>
          </a:prstGeom>
        </p:spPr>
        <p:txBody>
          <a:bodyPr vert="horz" lIns="90608" tIns="45304" rIns="90608" bIns="45304" rtlCol="0" anchor="ctr"/>
          <a:lstStyle>
            <a:lvl1pPr algn="l">
              <a:defRPr sz="1200">
                <a:solidFill>
                  <a:schemeClr val="tx1">
                    <a:tint val="75000"/>
                  </a:schemeClr>
                </a:solidFill>
              </a:defRPr>
            </a:lvl1pPr>
          </a:lstStyle>
          <a:p>
            <a:r>
              <a:rPr lang="en-CA" dirty="0" smtClean="0"/>
              <a:t>PowerCheck 2014</a:t>
            </a:r>
          </a:p>
        </p:txBody>
      </p:sp>
      <p:sp>
        <p:nvSpPr>
          <p:cNvPr id="5" name="Footer Placeholder 4"/>
          <p:cNvSpPr>
            <a:spLocks noGrp="1"/>
          </p:cNvSpPr>
          <p:nvPr>
            <p:ph type="ftr" sz="quarter" idx="3"/>
          </p:nvPr>
        </p:nvSpPr>
        <p:spPr>
          <a:xfrm>
            <a:off x="3080266" y="6341637"/>
            <a:ext cx="2854881" cy="364280"/>
          </a:xfrm>
          <a:prstGeom prst="rect">
            <a:avLst/>
          </a:prstGeom>
        </p:spPr>
        <p:txBody>
          <a:bodyPr vert="horz" lIns="90608" tIns="45304" rIns="90608" bIns="45304"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61046" y="6341637"/>
            <a:ext cx="2103596" cy="364280"/>
          </a:xfrm>
          <a:prstGeom prst="rect">
            <a:avLst/>
          </a:prstGeom>
        </p:spPr>
        <p:txBody>
          <a:bodyPr vert="horz" lIns="90608" tIns="45304" rIns="90608" bIns="45304" rtlCol="0" anchor="ctr"/>
          <a:lstStyle>
            <a:lvl1pPr algn="r">
              <a:defRPr sz="1200">
                <a:solidFill>
                  <a:schemeClr val="tx1">
                    <a:tint val="75000"/>
                  </a:schemeClr>
                </a:solidFill>
              </a:defRPr>
            </a:lvl1pPr>
          </a:lstStyle>
          <a:p>
            <a:fld id="{D2EB2AC2-C3E5-4E40-AB62-DC57E881877B}" type="slidenum">
              <a:rPr lang="en-CA" smtClean="0"/>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23490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06079" rtl="0" eaLnBrk="1" latinLnBrk="0" hangingPunct="1">
        <a:spcBef>
          <a:spcPct val="0"/>
        </a:spcBef>
        <a:buNone/>
        <a:defRPr sz="4400" kern="1200">
          <a:solidFill>
            <a:schemeClr val="tx1"/>
          </a:solidFill>
          <a:latin typeface="+mj-lt"/>
          <a:ea typeface="+mj-ea"/>
          <a:cs typeface="+mj-cs"/>
        </a:defRPr>
      </a:lvl1pPr>
    </p:titleStyle>
    <p:bodyStyle>
      <a:lvl1pPr marL="339780" indent="-339780" algn="l" defTabSz="9060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6189" indent="-283150" algn="l" defTabSz="9060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2599" indent="-226520" algn="l" defTabSz="9060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5638"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8678"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1717"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4757"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7796"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0836" indent="-226520" algn="l" defTabSz="906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6079" rtl="0" eaLnBrk="1" latinLnBrk="0" hangingPunct="1">
        <a:defRPr sz="1800" kern="1200">
          <a:solidFill>
            <a:schemeClr val="tx1"/>
          </a:solidFill>
          <a:latin typeface="+mn-lt"/>
          <a:ea typeface="+mn-ea"/>
          <a:cs typeface="+mn-cs"/>
        </a:defRPr>
      </a:lvl1pPr>
      <a:lvl2pPr marL="453039" algn="l" defTabSz="906079" rtl="0" eaLnBrk="1" latinLnBrk="0" hangingPunct="1">
        <a:defRPr sz="1800" kern="1200">
          <a:solidFill>
            <a:schemeClr val="tx1"/>
          </a:solidFill>
          <a:latin typeface="+mn-lt"/>
          <a:ea typeface="+mn-ea"/>
          <a:cs typeface="+mn-cs"/>
        </a:defRPr>
      </a:lvl2pPr>
      <a:lvl3pPr marL="906079" algn="l" defTabSz="906079" rtl="0" eaLnBrk="1" latinLnBrk="0" hangingPunct="1">
        <a:defRPr sz="1800" kern="1200">
          <a:solidFill>
            <a:schemeClr val="tx1"/>
          </a:solidFill>
          <a:latin typeface="+mn-lt"/>
          <a:ea typeface="+mn-ea"/>
          <a:cs typeface="+mn-cs"/>
        </a:defRPr>
      </a:lvl3pPr>
      <a:lvl4pPr marL="1359118" algn="l" defTabSz="906079" rtl="0" eaLnBrk="1" latinLnBrk="0" hangingPunct="1">
        <a:defRPr sz="1800" kern="1200">
          <a:solidFill>
            <a:schemeClr val="tx1"/>
          </a:solidFill>
          <a:latin typeface="+mn-lt"/>
          <a:ea typeface="+mn-ea"/>
          <a:cs typeface="+mn-cs"/>
        </a:defRPr>
      </a:lvl4pPr>
      <a:lvl5pPr marL="1812158" algn="l" defTabSz="906079" rtl="0" eaLnBrk="1" latinLnBrk="0" hangingPunct="1">
        <a:defRPr sz="1800" kern="1200">
          <a:solidFill>
            <a:schemeClr val="tx1"/>
          </a:solidFill>
          <a:latin typeface="+mn-lt"/>
          <a:ea typeface="+mn-ea"/>
          <a:cs typeface="+mn-cs"/>
        </a:defRPr>
      </a:lvl5pPr>
      <a:lvl6pPr marL="2265197" algn="l" defTabSz="906079" rtl="0" eaLnBrk="1" latinLnBrk="0" hangingPunct="1">
        <a:defRPr sz="1800" kern="1200">
          <a:solidFill>
            <a:schemeClr val="tx1"/>
          </a:solidFill>
          <a:latin typeface="+mn-lt"/>
          <a:ea typeface="+mn-ea"/>
          <a:cs typeface="+mn-cs"/>
        </a:defRPr>
      </a:lvl6pPr>
      <a:lvl7pPr marL="2718237" algn="l" defTabSz="906079" rtl="0" eaLnBrk="1" latinLnBrk="0" hangingPunct="1">
        <a:defRPr sz="1800" kern="1200">
          <a:solidFill>
            <a:schemeClr val="tx1"/>
          </a:solidFill>
          <a:latin typeface="+mn-lt"/>
          <a:ea typeface="+mn-ea"/>
          <a:cs typeface="+mn-cs"/>
        </a:defRPr>
      </a:lvl7pPr>
      <a:lvl8pPr marL="3171276" algn="l" defTabSz="906079" rtl="0" eaLnBrk="1" latinLnBrk="0" hangingPunct="1">
        <a:defRPr sz="1800" kern="1200">
          <a:solidFill>
            <a:schemeClr val="tx1"/>
          </a:solidFill>
          <a:latin typeface="+mn-lt"/>
          <a:ea typeface="+mn-ea"/>
          <a:cs typeface="+mn-cs"/>
        </a:defRPr>
      </a:lvl8pPr>
      <a:lvl9pPr marL="3624316" algn="l" defTabSz="906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df"/><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5" Type="http://schemas.openxmlformats.org/officeDocument/2006/relationships/image" Target="../media/image33.pdf"/><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76156" y="906462"/>
            <a:ext cx="7663101" cy="1466622"/>
          </a:xfrm>
        </p:spPr>
        <p:txBody>
          <a:bodyPr/>
          <a:lstStyle/>
          <a:p>
            <a:r>
              <a:rPr lang="en-CA" sz="4800" dirty="0" smtClean="0"/>
              <a:t>Stay safe!</a:t>
            </a:r>
            <a:endParaRPr lang="en-CA" sz="4800" dirty="0"/>
          </a:p>
        </p:txBody>
      </p:sp>
      <p:pic>
        <p:nvPicPr>
          <p:cNvPr id="11" name="Picture 10" descr="PowerCheck logo-vertical-rev.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381452" y="4792662"/>
            <a:ext cx="2252509" cy="9560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704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 this house:</a:t>
            </a:r>
            <a:br>
              <a:rPr lang="en-CA" dirty="0" smtClean="0"/>
            </a:br>
            <a:r>
              <a:rPr lang="en-CA" dirty="0" smtClean="0"/>
              <a:t>fuses in main disconnect were replaced with metal BARS, </a:t>
            </a:r>
            <a:r>
              <a:rPr lang="en-CA" sz="2800" dirty="0" smtClean="0"/>
              <a:t>putting </a:t>
            </a:r>
            <a:r>
              <a:rPr lang="en-CA" sz="2800" dirty="0"/>
              <a:t>house at risk of </a:t>
            </a:r>
            <a:r>
              <a:rPr lang="en-CA" sz="2800" dirty="0" smtClean="0"/>
              <a:t>fire</a:t>
            </a:r>
            <a:endParaRPr lang="en-CA"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23234" y="1495620"/>
            <a:ext cx="3887042" cy="4307026"/>
          </a:xfrm>
        </p:spPr>
      </p:pic>
      <p:sp>
        <p:nvSpPr>
          <p:cNvPr id="5" name="TextBox 4"/>
          <p:cNvSpPr txBox="1"/>
          <p:nvPr/>
        </p:nvSpPr>
        <p:spPr>
          <a:xfrm>
            <a:off x="6160532" y="3725157"/>
            <a:ext cx="2178725"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Handyman solved the problem by replacing main fuses with metal bars, creating a fire hazard in the process.</a:t>
            </a:r>
          </a:p>
        </p:txBody>
      </p:sp>
      <p:sp>
        <p:nvSpPr>
          <p:cNvPr id="8" name="TextBox 7"/>
          <p:cNvSpPr txBox="1"/>
          <p:nvPr/>
        </p:nvSpPr>
        <p:spPr>
          <a:xfrm>
            <a:off x="6160532" y="1596496"/>
            <a:ext cx="2178725" cy="175026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Two illegal suites were added to the home. The main fuses would regularly blow as the service size was not sufficient.  </a:t>
            </a:r>
          </a:p>
        </p:txBody>
      </p:sp>
      <p:sp>
        <p:nvSpPr>
          <p:cNvPr id="7" name="TextBox 6"/>
          <p:cNvSpPr txBox="1"/>
          <p:nvPr/>
        </p:nvSpPr>
        <p:spPr>
          <a:xfrm>
            <a:off x="6160532" y="5513078"/>
            <a:ext cx="2178725" cy="64483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House was rated Extreme Risk. </a:t>
            </a:r>
          </a:p>
        </p:txBody>
      </p:sp>
      <p:sp>
        <p:nvSpPr>
          <p:cNvPr id="10" name="TextBox 9"/>
          <p:cNvSpPr txBox="1"/>
          <p:nvPr/>
        </p:nvSpPr>
        <p:spPr>
          <a:xfrm>
            <a:off x="4132064" y="1900590"/>
            <a:ext cx="1202055" cy="368477"/>
          </a:xfrm>
          <a:prstGeom prst="rect">
            <a:avLst/>
          </a:prstGeom>
          <a:noFill/>
          <a:ln>
            <a:noFill/>
          </a:ln>
        </p:spPr>
        <p:txBody>
          <a:bodyPr wrap="square" lIns="90608" tIns="45304" rIns="90608" bIns="45304" rtlCol="0">
            <a:spAutoFit/>
          </a:bodyPr>
          <a:lstStyle/>
          <a:p>
            <a:r>
              <a:rPr lang="en-CA" dirty="0" smtClean="0">
                <a:solidFill>
                  <a:srgbClr val="FFFF00"/>
                </a:solidFill>
              </a:rPr>
              <a:t>Metal bars</a:t>
            </a:r>
          </a:p>
        </p:txBody>
      </p:sp>
      <p:cxnSp>
        <p:nvCxnSpPr>
          <p:cNvPr id="11" name="Straight Arrow Connector 10"/>
          <p:cNvCxnSpPr/>
          <p:nvPr/>
        </p:nvCxnSpPr>
        <p:spPr>
          <a:xfrm flipH="1">
            <a:off x="3455908" y="2269067"/>
            <a:ext cx="826413" cy="84790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33092" y="2269068"/>
            <a:ext cx="150257" cy="7074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312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Panelboard problems</a:t>
            </a:r>
            <a:endParaRPr lang="en-CA" dirty="0"/>
          </a:p>
        </p:txBody>
      </p:sp>
      <p:sp>
        <p:nvSpPr>
          <p:cNvPr id="3" name="Content Placeholder 2"/>
          <p:cNvSpPr>
            <a:spLocks noGrp="1"/>
          </p:cNvSpPr>
          <p:nvPr>
            <p:ph sz="quarter" idx="13"/>
          </p:nvPr>
        </p:nvSpPr>
        <p:spPr/>
        <p:txBody>
          <a:bodyPr>
            <a:normAutofit/>
          </a:bodyPr>
          <a:lstStyle/>
          <a:p>
            <a:r>
              <a:rPr lang="en-CA" sz="2000" dirty="0" smtClean="0"/>
              <a:t>The panelboard is the protection system</a:t>
            </a:r>
          </a:p>
          <a:p>
            <a:r>
              <a:rPr lang="en-CA" sz="2000" dirty="0" smtClean="0"/>
              <a:t>Problems with panelboards are abundant in older houses.</a:t>
            </a:r>
            <a:br>
              <a:rPr lang="en-CA" sz="2000" dirty="0" smtClean="0"/>
            </a:br>
            <a:r>
              <a:rPr lang="en-CA" sz="2000" dirty="0" smtClean="0"/>
              <a:t>Commonly found:</a:t>
            </a:r>
          </a:p>
          <a:p>
            <a:pPr lvl="1"/>
            <a:r>
              <a:rPr lang="en-CA" sz="2000" dirty="0" smtClean="0"/>
              <a:t>Oversized circuit breakers</a:t>
            </a:r>
          </a:p>
          <a:p>
            <a:pPr lvl="1"/>
            <a:r>
              <a:rPr lang="en-CA" sz="2000" dirty="0" smtClean="0"/>
              <a:t>Panelboard overloading (too many circuits)</a:t>
            </a:r>
          </a:p>
          <a:p>
            <a:pPr lvl="1"/>
            <a:r>
              <a:rPr lang="en-CA" sz="2000" dirty="0" smtClean="0"/>
              <a:t>Add-on circuits </a:t>
            </a:r>
            <a:r>
              <a:rPr lang="en-CA" sz="2000" dirty="0"/>
              <a:t>hazardously installed</a:t>
            </a:r>
          </a:p>
          <a:p>
            <a:pPr lvl="1"/>
            <a:r>
              <a:rPr lang="en-CA" sz="2000" dirty="0" smtClean="0"/>
              <a:t>Loose </a:t>
            </a:r>
            <a:r>
              <a:rPr lang="en-CA" sz="2000" dirty="0"/>
              <a:t>connections</a:t>
            </a:r>
          </a:p>
          <a:p>
            <a:pPr lvl="1"/>
            <a:r>
              <a:rPr lang="en-CA" sz="2000" dirty="0" smtClean="0"/>
              <a:t>Panel openings resulting in build up of flammable debris in panel</a:t>
            </a:r>
          </a:p>
          <a:p>
            <a:pPr lvl="1"/>
            <a:endParaRPr lang="en-CA" sz="2000" dirty="0" smtClean="0"/>
          </a:p>
          <a:p>
            <a:pPr lvl="1"/>
            <a:endParaRPr lang="en-CA"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1519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27" y="274002"/>
            <a:ext cx="8264129" cy="1140354"/>
          </a:xfrm>
        </p:spPr>
        <p:txBody>
          <a:bodyPr>
            <a:noAutofit/>
          </a:bodyPr>
          <a:lstStyle/>
          <a:p>
            <a:r>
              <a:rPr lang="en-CA" sz="2700" dirty="0" smtClean="0"/>
              <a:t>In this house,  </a:t>
            </a:r>
            <a:br>
              <a:rPr lang="en-CA" sz="2700" dirty="0" smtClean="0"/>
            </a:br>
            <a:r>
              <a:rPr lang="en-CA" sz="2700" dirty="0" smtClean="0"/>
              <a:t>Panelboard was illegally upgraded to 200 amps, putting house at risk of fire</a:t>
            </a:r>
            <a:endParaRPr lang="en-CA" sz="27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409248" cy="4105275"/>
          </a:xfrm>
        </p:spPr>
      </p:pic>
      <p:grpSp>
        <p:nvGrpSpPr>
          <p:cNvPr id="10" name="Group 9"/>
          <p:cNvGrpSpPr/>
          <p:nvPr/>
        </p:nvGrpSpPr>
        <p:grpSpPr>
          <a:xfrm>
            <a:off x="4056936" y="4029251"/>
            <a:ext cx="3005138" cy="988307"/>
            <a:chOff x="4114800" y="4343400"/>
            <a:chExt cx="3048000" cy="990600"/>
          </a:xfrm>
        </p:grpSpPr>
        <p:sp>
          <p:nvSpPr>
            <p:cNvPr id="5" name="TextBox 4"/>
            <p:cNvSpPr txBox="1"/>
            <p:nvPr/>
          </p:nvSpPr>
          <p:spPr>
            <a:xfrm>
              <a:off x="5638800" y="4687669"/>
              <a:ext cx="1524000" cy="646331"/>
            </a:xfrm>
            <a:prstGeom prst="rect">
              <a:avLst/>
            </a:prstGeom>
            <a:solidFill>
              <a:schemeClr val="bg1"/>
            </a:solidFill>
            <a:ln>
              <a:solidFill>
                <a:srgbClr val="FFFF00"/>
              </a:solidFill>
            </a:ln>
          </p:spPr>
          <p:txBody>
            <a:bodyPr wrap="square" rtlCol="0">
              <a:spAutoFit/>
            </a:bodyPr>
            <a:lstStyle/>
            <a:p>
              <a:r>
                <a:rPr lang="en-CA" dirty="0" smtClean="0">
                  <a:solidFill>
                    <a:srgbClr val="FFFF00"/>
                  </a:solidFill>
                </a:rPr>
                <a:t>200 amp </a:t>
              </a:r>
              <a:br>
                <a:rPr lang="en-CA" dirty="0" smtClean="0">
                  <a:solidFill>
                    <a:srgbClr val="FFFF00"/>
                  </a:solidFill>
                </a:rPr>
              </a:br>
              <a:r>
                <a:rPr lang="en-CA" dirty="0" smtClean="0">
                  <a:solidFill>
                    <a:srgbClr val="FFFF00"/>
                  </a:solidFill>
                </a:rPr>
                <a:t>circuit breaker</a:t>
              </a:r>
              <a:endParaRPr lang="en-CA" dirty="0">
                <a:solidFill>
                  <a:srgbClr val="FFFF00"/>
                </a:solidFill>
              </a:endParaRPr>
            </a:p>
          </p:txBody>
        </p:sp>
        <p:sp>
          <p:nvSpPr>
            <p:cNvPr id="7" name="Oval 6"/>
            <p:cNvSpPr/>
            <p:nvPr/>
          </p:nvSpPr>
          <p:spPr>
            <a:xfrm>
              <a:off x="4114800" y="4343400"/>
              <a:ext cx="9906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Curved Connector 8"/>
            <p:cNvCxnSpPr>
              <a:stCxn id="5" idx="1"/>
            </p:cNvCxnSpPr>
            <p:nvPr/>
          </p:nvCxnSpPr>
          <p:spPr>
            <a:xfrm rot="10800000">
              <a:off x="5181600" y="4985267"/>
              <a:ext cx="457200" cy="25569"/>
            </a:xfrm>
            <a:prstGeom prst="curvedConnector3">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484376" y="1824567"/>
            <a:ext cx="1203847" cy="1162389"/>
            <a:chOff x="5715000" y="1828800"/>
            <a:chExt cx="1221017" cy="1165086"/>
          </a:xfrm>
        </p:grpSpPr>
        <p:sp>
          <p:nvSpPr>
            <p:cNvPr id="12" name="TextBox 11"/>
            <p:cNvSpPr txBox="1"/>
            <p:nvPr/>
          </p:nvSpPr>
          <p:spPr>
            <a:xfrm>
              <a:off x="5791200" y="2286000"/>
              <a:ext cx="1144817" cy="707886"/>
            </a:xfrm>
            <a:prstGeom prst="rect">
              <a:avLst/>
            </a:prstGeom>
            <a:solidFill>
              <a:schemeClr val="bg1"/>
            </a:solidFill>
            <a:ln>
              <a:solidFill>
                <a:srgbClr val="FFFF00"/>
              </a:solidFill>
            </a:ln>
          </p:spPr>
          <p:txBody>
            <a:bodyPr wrap="square" rtlCol="0">
              <a:spAutoFit/>
            </a:bodyPr>
            <a:lstStyle/>
            <a:p>
              <a:r>
                <a:rPr lang="en-CA" sz="2000" dirty="0" smtClean="0">
                  <a:solidFill>
                    <a:srgbClr val="FFFF00"/>
                  </a:solidFill>
                </a:rPr>
                <a:t>60 amp  wires</a:t>
              </a:r>
              <a:endParaRPr lang="en-CA" sz="2000" dirty="0">
                <a:solidFill>
                  <a:srgbClr val="FFFF00"/>
                </a:solidFill>
              </a:endParaRPr>
            </a:p>
          </p:txBody>
        </p:sp>
        <p:sp>
          <p:nvSpPr>
            <p:cNvPr id="13" name="Oval 12"/>
            <p:cNvSpPr/>
            <p:nvPr/>
          </p:nvSpPr>
          <p:spPr>
            <a:xfrm>
              <a:off x="5715000" y="1828800"/>
              <a:ext cx="424837" cy="4301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p:cNvSpPr txBox="1"/>
          <p:nvPr/>
        </p:nvSpPr>
        <p:spPr>
          <a:xfrm>
            <a:off x="6761560" y="1900590"/>
            <a:ext cx="1878211" cy="2302981"/>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Handyman installed a 200 amp panel without upgrading the service conductors. The wires overheat and the circuit breaker doesn’t trip.</a:t>
            </a:r>
            <a:endParaRPr lang="en-CA" dirty="0">
              <a:solidFill>
                <a:srgbClr val="FFFF00"/>
              </a:solidFill>
            </a:endParaRPr>
          </a:p>
        </p:txBody>
      </p:sp>
      <p:sp>
        <p:nvSpPr>
          <p:cNvPr id="3" name="TextBox 2"/>
          <p:cNvSpPr txBox="1"/>
          <p:nvPr/>
        </p:nvSpPr>
        <p:spPr>
          <a:xfrm>
            <a:off x="676156" y="6081889"/>
            <a:ext cx="7512844" cy="368477"/>
          </a:xfrm>
          <a:prstGeom prst="rect">
            <a:avLst/>
          </a:prstGeom>
          <a:noFill/>
        </p:spPr>
        <p:txBody>
          <a:bodyPr wrap="square" lIns="90608" tIns="45304" rIns="90608" bIns="45304" rtlCol="0">
            <a:spAutoFit/>
          </a:bodyPr>
          <a:lstStyle/>
          <a:p>
            <a:r>
              <a:rPr lang="en-CA" b="1" dirty="0" smtClean="0"/>
              <a:t>Believe it or not</a:t>
            </a:r>
            <a:r>
              <a:rPr lang="en-CA" dirty="0" smtClean="0"/>
              <a:t>: In about 10% of houses we see, illegal service upgrades  are present!</a:t>
            </a:r>
            <a:endParaRPr lang="en-CA" dirty="0"/>
          </a:p>
        </p:txBody>
      </p:sp>
      <p:sp>
        <p:nvSpPr>
          <p:cNvPr id="16" name="TextBox 15"/>
          <p:cNvSpPr txBox="1"/>
          <p:nvPr/>
        </p:nvSpPr>
        <p:spPr>
          <a:xfrm>
            <a:off x="6761560" y="5245630"/>
            <a:ext cx="1878211" cy="64483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House was rated Extreme Risk. </a:t>
            </a:r>
          </a:p>
        </p:txBody>
      </p:sp>
      <p:sp>
        <p:nvSpPr>
          <p:cNvPr id="17" name="Oval 16"/>
          <p:cNvSpPr/>
          <p:nvPr/>
        </p:nvSpPr>
        <p:spPr>
          <a:xfrm>
            <a:off x="3531037" y="1976615"/>
            <a:ext cx="418863" cy="42914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0608" tIns="45304" rIns="90608" bIns="45304" rtlCol="0" anchor="ctr"/>
          <a:lstStyle/>
          <a:p>
            <a:pPr algn="ctr"/>
            <a:endParaRPr lang="en-CA"/>
          </a:p>
        </p:txBody>
      </p:sp>
      <p:sp>
        <p:nvSpPr>
          <p:cNvPr id="18" name="Oval 17"/>
          <p:cNvSpPr/>
          <p:nvPr/>
        </p:nvSpPr>
        <p:spPr>
          <a:xfrm>
            <a:off x="4132065" y="1976615"/>
            <a:ext cx="418863" cy="42914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0608" tIns="45304" rIns="90608" bIns="45304" rtlCol="0" anchor="ctr"/>
          <a:lstStyle/>
          <a:p>
            <a:pPr algn="ctr"/>
            <a:endParaRPr lang="en-CA"/>
          </a:p>
        </p:txBody>
      </p:sp>
      <p:cxnSp>
        <p:nvCxnSpPr>
          <p:cNvPr id="21" name="Straight Arrow Connector 20"/>
          <p:cNvCxnSpPr>
            <a:stCxn id="12" idx="1"/>
          </p:cNvCxnSpPr>
          <p:nvPr/>
        </p:nvCxnSpPr>
        <p:spPr>
          <a:xfrm flipH="1" flipV="1">
            <a:off x="4550927" y="2405761"/>
            <a:ext cx="1008578" cy="22807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49900" y="2405761"/>
            <a:ext cx="1609605" cy="22807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474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28" y="274002"/>
            <a:ext cx="8414385" cy="1140354"/>
          </a:xfrm>
        </p:spPr>
        <p:txBody>
          <a:bodyPr/>
          <a:lstStyle/>
          <a:p>
            <a:r>
              <a:rPr lang="en-CA" dirty="0" smtClean="0"/>
              <a:t>Oversized breakers: common in old houses</a:t>
            </a:r>
            <a:br>
              <a:rPr lang="en-CA" dirty="0" smtClean="0"/>
            </a:br>
            <a:r>
              <a:rPr lang="en-CA" dirty="0" smtClean="0"/>
              <a:t>Putting house at risk of FIRE</a:t>
            </a:r>
            <a:endParaRPr lang="en-CA" dirty="0"/>
          </a:p>
        </p:txBody>
      </p:sp>
      <p:sp>
        <p:nvSpPr>
          <p:cNvPr id="9" name="TextBox 8"/>
          <p:cNvSpPr txBox="1"/>
          <p:nvPr/>
        </p:nvSpPr>
        <p:spPr>
          <a:xfrm>
            <a:off x="3305652" y="5169606"/>
            <a:ext cx="5183862"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If a circuit blows due to overloading, often homeowners will replace the breaker with a larger circuit breaker. This is a dangerous action as it defeats the function of the circuit breaker. Common with kitchen counter outlets. The correct repair is to provide an additional outlet circuit. </a:t>
            </a:r>
          </a:p>
        </p:txBody>
      </p:sp>
      <p:grpSp>
        <p:nvGrpSpPr>
          <p:cNvPr id="11" name="Group 10"/>
          <p:cNvGrpSpPr/>
          <p:nvPr/>
        </p:nvGrpSpPr>
        <p:grpSpPr>
          <a:xfrm>
            <a:off x="1126926" y="1900590"/>
            <a:ext cx="6911817" cy="3314862"/>
            <a:chOff x="1143000" y="2413000"/>
            <a:chExt cx="7010400" cy="3322553"/>
          </a:xfrm>
        </p:grpSpPr>
        <p:pic>
          <p:nvPicPr>
            <p:cNvPr id="4" name="Picture 13" descr="15-amp CB"/>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301750" y="2438400"/>
              <a:ext cx="2540000" cy="2540000"/>
            </a:xfrm>
            <a:prstGeom prst="rect">
              <a:avLst/>
            </a:prstGeom>
          </p:spPr>
        </p:pic>
        <p:pic>
          <p:nvPicPr>
            <p:cNvPr id="5" name="Picture 14" descr="30-amp CB"/>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232400" y="2413000"/>
              <a:ext cx="2540000" cy="2540000"/>
            </a:xfrm>
            <a:prstGeom prst="rect">
              <a:avLst/>
            </a:prstGeom>
          </p:spPr>
        </p:pic>
        <p:sp>
          <p:nvSpPr>
            <p:cNvPr id="6" name="AutoShape 15"/>
            <p:cNvSpPr>
              <a:spLocks noChangeArrowheads="1"/>
            </p:cNvSpPr>
            <p:nvPr/>
          </p:nvSpPr>
          <p:spPr bwMode="auto">
            <a:xfrm>
              <a:off x="3962400" y="3352800"/>
              <a:ext cx="1143000" cy="609600"/>
            </a:xfrm>
            <a:prstGeom prst="rightArrow">
              <a:avLst>
                <a:gd name="adj1" fmla="val 50000"/>
                <a:gd name="adj2" fmla="val 46875"/>
              </a:avLst>
            </a:prstGeom>
            <a:solidFill>
              <a:schemeClr val="accent1"/>
            </a:solidFill>
            <a:ln w="9525">
              <a:solidFill>
                <a:schemeClr val="tx1"/>
              </a:solidFill>
              <a:miter lim="800000"/>
              <a:headEnd/>
              <a:tailEnd/>
            </a:ln>
          </p:spPr>
          <p:txBody>
            <a:bodyPr wrap="none" anchor="ctr"/>
            <a:lstStyle/>
            <a:p>
              <a:pPr algn="r"/>
              <a:endParaRPr lang="en-CA"/>
            </a:p>
          </p:txBody>
        </p:sp>
        <p:sp>
          <p:nvSpPr>
            <p:cNvPr id="7" name="Text Box 16"/>
            <p:cNvSpPr txBox="1">
              <a:spLocks noChangeArrowheads="1"/>
            </p:cNvSpPr>
            <p:nvPr/>
          </p:nvSpPr>
          <p:spPr bwMode="auto">
            <a:xfrm>
              <a:off x="1143000" y="5010150"/>
              <a:ext cx="3048000" cy="7095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b="1"/>
                <a:t>15 amp </a:t>
              </a:r>
              <a:r>
                <a:rPr lang="en-US"/>
                <a:t>circuit breaker</a:t>
              </a:r>
            </a:p>
          </p:txBody>
        </p:sp>
        <p:sp>
          <p:nvSpPr>
            <p:cNvPr id="8" name="Text Box 17"/>
            <p:cNvSpPr txBox="1">
              <a:spLocks noChangeArrowheads="1"/>
            </p:cNvSpPr>
            <p:nvPr/>
          </p:nvSpPr>
          <p:spPr bwMode="auto">
            <a:xfrm>
              <a:off x="5105400" y="5026025"/>
              <a:ext cx="3048000" cy="7095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b="1"/>
                <a:t>30 amp </a:t>
              </a:r>
              <a:r>
                <a:rPr lang="en-US"/>
                <a:t>circuit breaker</a:t>
              </a:r>
            </a:p>
          </p:txBody>
        </p:sp>
        <p:sp>
          <p:nvSpPr>
            <p:cNvPr id="3" name="Oval 2"/>
            <p:cNvSpPr/>
            <p:nvPr/>
          </p:nvSpPr>
          <p:spPr>
            <a:xfrm>
              <a:off x="2895600" y="3683000"/>
              <a:ext cx="609600" cy="5842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0" name="Oval 9"/>
            <p:cNvSpPr/>
            <p:nvPr/>
          </p:nvSpPr>
          <p:spPr>
            <a:xfrm>
              <a:off x="6781800" y="3657600"/>
              <a:ext cx="609600" cy="5842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35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Obsolete breakers Are often found</a:t>
            </a:r>
            <a:br>
              <a:rPr lang="en-CA" dirty="0" smtClean="0"/>
            </a:br>
            <a:r>
              <a:rPr lang="en-CA" sz="2800" dirty="0"/>
              <a:t>putting house at risk of fire</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53853" y="1940805"/>
            <a:ext cx="4282321" cy="3245826"/>
          </a:xfrm>
        </p:spPr>
      </p:pic>
      <p:sp>
        <p:nvSpPr>
          <p:cNvPr id="9" name="TextBox 8"/>
          <p:cNvSpPr txBox="1"/>
          <p:nvPr/>
        </p:nvSpPr>
        <p:spPr>
          <a:xfrm>
            <a:off x="6010276" y="1850582"/>
            <a:ext cx="2779752" cy="202662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Older circuit breakers (pre mid-1960s), such as, “Square D, Type XO” may not trip quickly when needed. </a:t>
            </a:r>
            <a:r>
              <a:rPr lang="en-CA" dirty="0">
                <a:solidFill>
                  <a:srgbClr val="FFFF00"/>
                </a:solidFill>
              </a:rPr>
              <a:t>Modern breakers, such as </a:t>
            </a:r>
            <a:r>
              <a:rPr lang="en-CA" dirty="0" smtClean="0">
                <a:solidFill>
                  <a:srgbClr val="FFFF00"/>
                </a:solidFill>
              </a:rPr>
              <a:t>“Square D, Type QO” </a:t>
            </a:r>
            <a:r>
              <a:rPr lang="en-CA" dirty="0">
                <a:solidFill>
                  <a:srgbClr val="FFFF00"/>
                </a:solidFill>
              </a:rPr>
              <a:t>feature internal components to trip </a:t>
            </a:r>
            <a:r>
              <a:rPr lang="en-CA" dirty="0" smtClean="0">
                <a:solidFill>
                  <a:srgbClr val="FFFF00"/>
                </a:solidFill>
              </a:rPr>
              <a:t>quickly.</a:t>
            </a:r>
          </a:p>
        </p:txBody>
      </p:sp>
      <p:sp>
        <p:nvSpPr>
          <p:cNvPr id="5" name="TextBox 4"/>
          <p:cNvSpPr txBox="1"/>
          <p:nvPr/>
        </p:nvSpPr>
        <p:spPr>
          <a:xfrm>
            <a:off x="6010276" y="4248413"/>
            <a:ext cx="2779752"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If </a:t>
            </a:r>
            <a:r>
              <a:rPr lang="en-CA" dirty="0">
                <a:solidFill>
                  <a:srgbClr val="FFFF00"/>
                </a:solidFill>
              </a:rPr>
              <a:t>these </a:t>
            </a:r>
            <a:r>
              <a:rPr lang="en-CA" dirty="0" smtClean="0">
                <a:solidFill>
                  <a:srgbClr val="FFFF00"/>
                </a:solidFill>
              </a:rPr>
              <a:t>older circuit </a:t>
            </a:r>
            <a:r>
              <a:rPr lang="en-CA" dirty="0">
                <a:solidFill>
                  <a:srgbClr val="FFFF00"/>
                </a:solidFill>
              </a:rPr>
              <a:t>breakers are identified in homes, they should </a:t>
            </a:r>
            <a:r>
              <a:rPr lang="en-CA" dirty="0" smtClean="0">
                <a:solidFill>
                  <a:srgbClr val="FFFF00"/>
                </a:solidFill>
              </a:rPr>
              <a:t>absolutely be </a:t>
            </a:r>
            <a:r>
              <a:rPr lang="en-CA" dirty="0">
                <a:solidFill>
                  <a:srgbClr val="FFFF00"/>
                </a:solidFill>
              </a:rPr>
              <a:t>replaced.</a:t>
            </a:r>
            <a:endParaRPr lang="en-CA" dirty="0" smtClean="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72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Branch circuit PROBLEMS</a:t>
            </a:r>
            <a:endParaRPr lang="en-CA" dirty="0"/>
          </a:p>
        </p:txBody>
      </p:sp>
      <p:sp>
        <p:nvSpPr>
          <p:cNvPr id="3" name="Content Placeholder 2"/>
          <p:cNvSpPr>
            <a:spLocks noGrp="1"/>
          </p:cNvSpPr>
          <p:nvPr>
            <p:ph sz="quarter" idx="13"/>
          </p:nvPr>
        </p:nvSpPr>
        <p:spPr>
          <a:xfrm>
            <a:off x="601028" y="1672519"/>
            <a:ext cx="7813358" cy="4105275"/>
          </a:xfrm>
        </p:spPr>
        <p:txBody>
          <a:bodyPr>
            <a:normAutofit/>
          </a:bodyPr>
          <a:lstStyle/>
          <a:p>
            <a:r>
              <a:rPr lang="en-CA" sz="2000" dirty="0" smtClean="0"/>
              <a:t>Old houses typically did not have enough circuits  to meet modern needs. Thus in old houses renovations, upgrades &amp; additional circuits are sure to be present. </a:t>
            </a:r>
          </a:p>
          <a:p>
            <a:r>
              <a:rPr lang="en-CA" sz="2000" dirty="0" smtClean="0"/>
              <a:t>If the renovations, upgrades and additional circuits have all been done by licensed contractors there should be no concerns. However the vast majority of older houses have some degree of illegal add-ons hazardously installed (aka. “Handyman add-ons”).</a:t>
            </a:r>
          </a:p>
          <a:p>
            <a:r>
              <a:rPr lang="en-CA" sz="2000" dirty="0" smtClean="0"/>
              <a:t>These illegal add-ons can and do result in fires.</a:t>
            </a:r>
            <a:endParaRPr lang="en-CA"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66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Connections not in boxes</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44940" y="1629077"/>
            <a:ext cx="5325533" cy="4040112"/>
          </a:xfrm>
        </p:spPr>
      </p:pic>
      <p:sp>
        <p:nvSpPr>
          <p:cNvPr id="5" name="TextBox 4"/>
          <p:cNvSpPr txBox="1"/>
          <p:nvPr/>
        </p:nvSpPr>
        <p:spPr>
          <a:xfrm>
            <a:off x="6010275" y="3725157"/>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If the connections become loose they will spark &amp; create fire.</a:t>
            </a:r>
          </a:p>
        </p:txBody>
      </p:sp>
      <p:sp>
        <p:nvSpPr>
          <p:cNvPr id="6" name="TextBox 5"/>
          <p:cNvSpPr txBox="1"/>
          <p:nvPr/>
        </p:nvSpPr>
        <p:spPr>
          <a:xfrm>
            <a:off x="6010275" y="1368425"/>
            <a:ext cx="2178725" cy="202662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In this home, a handyman added an outlet in the basement. </a:t>
            </a:r>
            <a:r>
              <a:rPr lang="en-CA" dirty="0">
                <a:solidFill>
                  <a:srgbClr val="FFFF00"/>
                </a:solidFill>
              </a:rPr>
              <a:t>C</a:t>
            </a:r>
            <a:r>
              <a:rPr lang="en-CA" dirty="0" smtClean="0">
                <a:solidFill>
                  <a:srgbClr val="FFFF00"/>
                </a:solidFill>
              </a:rPr>
              <a:t>onnections were twisted together and pinched behind the wooden moulding.</a:t>
            </a:r>
          </a:p>
        </p:txBody>
      </p:sp>
      <p:sp>
        <p:nvSpPr>
          <p:cNvPr id="7" name="TextBox 6"/>
          <p:cNvSpPr txBox="1"/>
          <p:nvPr/>
        </p:nvSpPr>
        <p:spPr>
          <a:xfrm>
            <a:off x="6010275" y="5008649"/>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Hazardous connections such as this are most common in old houses.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806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OLDER HOUSES Fire Hazards are Abundant</a:t>
            </a:r>
            <a:endParaRPr lang="en-CA"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409248" cy="4105275"/>
          </a:xfrm>
        </p:spPr>
      </p:pic>
      <p:sp>
        <p:nvSpPr>
          <p:cNvPr id="3" name="TextBox 2"/>
          <p:cNvSpPr txBox="1"/>
          <p:nvPr/>
        </p:nvSpPr>
        <p:spPr>
          <a:xfrm>
            <a:off x="5183863" y="5012094"/>
            <a:ext cx="3080266" cy="368477"/>
          </a:xfrm>
          <a:prstGeom prst="rect">
            <a:avLst/>
          </a:prstGeom>
          <a:solidFill>
            <a:schemeClr val="bg1"/>
          </a:solidFill>
          <a:ln>
            <a:noFill/>
          </a:ln>
        </p:spPr>
        <p:txBody>
          <a:bodyPr wrap="square" lIns="90608" tIns="45304" rIns="90608" bIns="45304" rtlCol="0">
            <a:spAutoFit/>
          </a:bodyPr>
          <a:lstStyle/>
          <a:p>
            <a:endParaRPr lang="en-CA" dirty="0"/>
          </a:p>
        </p:txBody>
      </p:sp>
      <p:sp>
        <p:nvSpPr>
          <p:cNvPr id="6" name="TextBox 5"/>
          <p:cNvSpPr txBox="1"/>
          <p:nvPr/>
        </p:nvSpPr>
        <p:spPr>
          <a:xfrm>
            <a:off x="6010275" y="2432756"/>
            <a:ext cx="2253853" cy="2861482"/>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These holes provide easy access for spiders and rodents seeking the warmth in an electrical box. Should sparks occur at the connections in the box, the debris can easily ignite. Sometimes boxes are full of debris.</a:t>
            </a:r>
          </a:p>
        </p:txBody>
      </p:sp>
      <p:sp>
        <p:nvSpPr>
          <p:cNvPr id="7" name="TextBox 6"/>
          <p:cNvSpPr txBox="1"/>
          <p:nvPr/>
        </p:nvSpPr>
        <p:spPr>
          <a:xfrm>
            <a:off x="6010275" y="5361031"/>
            <a:ext cx="2253853" cy="64483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Holes can easily be sealed with metal caps.</a:t>
            </a:r>
          </a:p>
        </p:txBody>
      </p:sp>
      <p:sp>
        <p:nvSpPr>
          <p:cNvPr id="8" name="TextBox 7"/>
          <p:cNvSpPr txBox="1"/>
          <p:nvPr/>
        </p:nvSpPr>
        <p:spPr>
          <a:xfrm>
            <a:off x="6010275" y="1216378"/>
            <a:ext cx="2253853"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Open holes in boxes are common with handyman work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499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27" y="274002"/>
            <a:ext cx="7963615" cy="1140354"/>
          </a:xfrm>
        </p:spPr>
        <p:txBody>
          <a:bodyPr/>
          <a:lstStyle/>
          <a:p>
            <a:r>
              <a:rPr lang="en-CA" dirty="0" smtClean="0"/>
              <a:t>lamp holder hazardously installed</a:t>
            </a:r>
            <a:endParaRPr lang="en-CA" dirty="0"/>
          </a:p>
        </p:txBody>
      </p:sp>
      <p:pic>
        <p:nvPicPr>
          <p:cNvPr id="6" name="Picture 6" descr="IMG_4956"/>
          <p:cNvPicPr>
            <a:picLocks noGrp="1" noChangeAspect="1" noChangeArrowheads="1"/>
          </p:cNvPicPr>
          <p:nvPr>
            <p:ph sz="half"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642" b="11819"/>
          <a:stretch>
            <a:fillRect/>
          </a:stretch>
        </p:blipFill>
        <p:spPr>
          <a:xfrm>
            <a:off x="1427441" y="1748543"/>
            <a:ext cx="6010275" cy="3966621"/>
          </a:xfrm>
          <a:prstGeom prst="rect">
            <a:avLst/>
          </a:prstGeom>
        </p:spPr>
      </p:pic>
      <p:sp>
        <p:nvSpPr>
          <p:cNvPr id="7" name="TextBox 6"/>
          <p:cNvSpPr txBox="1"/>
          <p:nvPr/>
        </p:nvSpPr>
        <p:spPr>
          <a:xfrm>
            <a:off x="6085404" y="2128661"/>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Handyman failed to install a junction box behind this lampholder. </a:t>
            </a:r>
          </a:p>
        </p:txBody>
      </p:sp>
      <p:sp>
        <p:nvSpPr>
          <p:cNvPr id="8" name="TextBox 7"/>
          <p:cNvSpPr txBox="1"/>
          <p:nvPr/>
        </p:nvSpPr>
        <p:spPr>
          <a:xfrm>
            <a:off x="6085404" y="3419341"/>
            <a:ext cx="2178725" cy="1750265"/>
          </a:xfrm>
          <a:prstGeom prst="rect">
            <a:avLst/>
          </a:prstGeom>
          <a:solidFill>
            <a:schemeClr val="bg1"/>
          </a:solidFill>
          <a:ln>
            <a:solidFill>
              <a:srgbClr val="FFFF00"/>
            </a:solidFill>
          </a:ln>
        </p:spPr>
        <p:txBody>
          <a:bodyPr wrap="square" lIns="90608" tIns="45304" rIns="90608" bIns="45304" rtlCol="0">
            <a:spAutoFit/>
          </a:bodyPr>
          <a:lstStyle/>
          <a:p>
            <a:r>
              <a:rPr lang="en-CA" dirty="0">
                <a:solidFill>
                  <a:srgbClr val="FFFF00"/>
                </a:solidFill>
              </a:rPr>
              <a:t>Electrical connections can get loose over </a:t>
            </a:r>
            <a:r>
              <a:rPr lang="en-CA" dirty="0" smtClean="0">
                <a:solidFill>
                  <a:srgbClr val="FFFF00"/>
                </a:solidFill>
              </a:rPr>
              <a:t>time. A </a:t>
            </a:r>
            <a:r>
              <a:rPr lang="en-CA" dirty="0">
                <a:solidFill>
                  <a:srgbClr val="FFFF00"/>
                </a:solidFill>
              </a:rPr>
              <a:t>junction box prevents </a:t>
            </a:r>
            <a:r>
              <a:rPr lang="en-CA" dirty="0" smtClean="0">
                <a:solidFill>
                  <a:srgbClr val="FFFF00"/>
                </a:solidFill>
              </a:rPr>
              <a:t>sparks </a:t>
            </a:r>
            <a:r>
              <a:rPr lang="en-CA" dirty="0">
                <a:solidFill>
                  <a:srgbClr val="FFFF00"/>
                </a:solidFill>
              </a:rPr>
              <a:t>from loose connections from starting a fire.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13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old houses Handyman Add-on circuits are abundant</a:t>
            </a:r>
            <a:endParaRPr lang="en-CA"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258991" cy="3991240"/>
          </a:xfrm>
        </p:spPr>
      </p:pic>
      <p:sp>
        <p:nvSpPr>
          <p:cNvPr id="4" name="TextBox 3"/>
          <p:cNvSpPr txBox="1"/>
          <p:nvPr/>
        </p:nvSpPr>
        <p:spPr>
          <a:xfrm>
            <a:off x="6010275" y="1748543"/>
            <a:ext cx="2178725" cy="2855696"/>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An electrical box is required behind all outlets and switches, to prevent sparks </a:t>
            </a:r>
            <a:r>
              <a:rPr lang="en-CA" dirty="0">
                <a:solidFill>
                  <a:srgbClr val="FFFF00"/>
                </a:solidFill>
              </a:rPr>
              <a:t>from loose connections from </a:t>
            </a:r>
            <a:r>
              <a:rPr lang="en-CA" dirty="0" smtClean="0">
                <a:solidFill>
                  <a:srgbClr val="FFFF00"/>
                </a:solidFill>
              </a:rPr>
              <a:t>starting a </a:t>
            </a:r>
            <a:r>
              <a:rPr lang="en-CA" dirty="0">
                <a:solidFill>
                  <a:srgbClr val="FFFF00"/>
                </a:solidFill>
              </a:rPr>
              <a:t>fire. </a:t>
            </a:r>
            <a:endParaRPr lang="en-CA" dirty="0" smtClean="0">
              <a:solidFill>
                <a:srgbClr val="FFFF00"/>
              </a:solidFill>
            </a:endParaRPr>
          </a:p>
          <a:p>
            <a:endParaRPr lang="en-CA" dirty="0">
              <a:solidFill>
                <a:srgbClr val="FFFF00"/>
              </a:solidFill>
            </a:endParaRPr>
          </a:p>
          <a:p>
            <a:r>
              <a:rPr lang="en-CA" dirty="0">
                <a:solidFill>
                  <a:srgbClr val="FFFF00"/>
                </a:solidFill>
              </a:rPr>
              <a:t>This installer failed to install an electrical box behind this dryer outlet. </a:t>
            </a:r>
          </a:p>
        </p:txBody>
      </p:sp>
      <p:sp>
        <p:nvSpPr>
          <p:cNvPr id="6" name="TextBox 5"/>
          <p:cNvSpPr txBox="1"/>
          <p:nvPr/>
        </p:nvSpPr>
        <p:spPr>
          <a:xfrm>
            <a:off x="6010275" y="4980913"/>
            <a:ext cx="2178725" cy="64483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To install a box is a 15 minute fix.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500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4000" dirty="0" smtClean="0"/>
              <a:t>Electrical fires are all too Frequent!</a:t>
            </a:r>
            <a:endParaRPr lang="en-CA" sz="4000" dirty="0"/>
          </a:p>
        </p:txBody>
      </p:sp>
      <p:pic>
        <p:nvPicPr>
          <p:cNvPr id="8" name="Picture Placeholder 7"/>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5642" y="1368425"/>
            <a:ext cx="5587490" cy="4409369"/>
          </a:xfrm>
        </p:spPr>
      </p:pic>
      <p:sp>
        <p:nvSpPr>
          <p:cNvPr id="9" name="TextBox 8"/>
          <p:cNvSpPr txBox="1"/>
          <p:nvPr/>
        </p:nvSpPr>
        <p:spPr>
          <a:xfrm>
            <a:off x="6271437" y="1368425"/>
            <a:ext cx="2581198" cy="5015918"/>
          </a:xfrm>
          <a:prstGeom prst="rect">
            <a:avLst/>
          </a:prstGeom>
          <a:noFill/>
          <a:ln>
            <a:noFill/>
          </a:ln>
        </p:spPr>
        <p:txBody>
          <a:bodyPr wrap="square" lIns="90608" tIns="45304" rIns="90608" bIns="45304" rtlCol="0">
            <a:spAutoFit/>
          </a:bodyPr>
          <a:lstStyle/>
          <a:p>
            <a:pPr marL="339780" indent="-339780">
              <a:buFontTx/>
              <a:buChar char="-"/>
            </a:pPr>
            <a:r>
              <a:rPr lang="en-CA" sz="2000" dirty="0">
                <a:solidFill>
                  <a:srgbClr val="FFFF00"/>
                </a:solidFill>
              </a:rPr>
              <a:t>Homes over 40 years of age </a:t>
            </a:r>
            <a:r>
              <a:rPr lang="en-CA" sz="2000" dirty="0" smtClean="0">
                <a:solidFill>
                  <a:srgbClr val="FFFF00"/>
                </a:solidFill>
              </a:rPr>
              <a:t>are at </a:t>
            </a:r>
            <a:r>
              <a:rPr lang="en-CA" sz="2000" dirty="0">
                <a:solidFill>
                  <a:srgbClr val="FFFF00"/>
                </a:solidFill>
              </a:rPr>
              <a:t>increased risk of </a:t>
            </a:r>
            <a:r>
              <a:rPr lang="en-CA" sz="2000" dirty="0" smtClean="0">
                <a:solidFill>
                  <a:srgbClr val="FFFF00"/>
                </a:solidFill>
              </a:rPr>
              <a:t>fire. </a:t>
            </a:r>
          </a:p>
          <a:p>
            <a:endParaRPr lang="en-CA" sz="2000" dirty="0">
              <a:solidFill>
                <a:srgbClr val="FFFF00"/>
              </a:solidFill>
            </a:endParaRPr>
          </a:p>
          <a:p>
            <a:pPr marL="339780" indent="-339780">
              <a:buFontTx/>
              <a:buChar char="-"/>
            </a:pPr>
            <a:r>
              <a:rPr lang="en-CA" sz="2000" dirty="0">
                <a:solidFill>
                  <a:srgbClr val="FFFF00"/>
                </a:solidFill>
              </a:rPr>
              <a:t>The fire hazards are usually not recognized by </a:t>
            </a:r>
            <a:r>
              <a:rPr lang="en-CA" sz="2000" dirty="0" smtClean="0">
                <a:solidFill>
                  <a:srgbClr val="FFFF00"/>
                </a:solidFill>
              </a:rPr>
              <a:t>homeowner.</a:t>
            </a:r>
            <a:br>
              <a:rPr lang="en-CA" sz="2000" dirty="0" smtClean="0">
                <a:solidFill>
                  <a:srgbClr val="FFFF00"/>
                </a:solidFill>
              </a:rPr>
            </a:br>
            <a:endParaRPr lang="en-CA" sz="2000" dirty="0">
              <a:solidFill>
                <a:srgbClr val="FFFF00"/>
              </a:solidFill>
            </a:endParaRPr>
          </a:p>
          <a:p>
            <a:pPr marL="339780" indent="-339780">
              <a:buFontTx/>
              <a:buChar char="-"/>
            </a:pPr>
            <a:r>
              <a:rPr lang="en-CA" sz="2000" dirty="0" smtClean="0">
                <a:solidFill>
                  <a:srgbClr val="FFFF00"/>
                </a:solidFill>
              </a:rPr>
              <a:t>Identification of electrical fire hazards requires </a:t>
            </a:r>
            <a:r>
              <a:rPr lang="en-CA" sz="2000" dirty="0">
                <a:solidFill>
                  <a:srgbClr val="FFFF00"/>
                </a:solidFill>
              </a:rPr>
              <a:t>a comprehensive examination by qualified </a:t>
            </a:r>
            <a:r>
              <a:rPr lang="en-CA" sz="2000" dirty="0" smtClean="0">
                <a:solidFill>
                  <a:srgbClr val="FFFF00"/>
                </a:solidFill>
              </a:rPr>
              <a:t>personnel.</a:t>
            </a:r>
            <a:endParaRPr lang="en-CA" sz="2000" dirty="0">
              <a:solidFill>
                <a:srgbClr val="FFFF00"/>
              </a:solidFill>
            </a:endParaRPr>
          </a:p>
          <a:p>
            <a:endParaRPr lang="en-CA" sz="2000"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21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Cables installed without protection</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409248" cy="4105275"/>
          </a:xfrm>
        </p:spPr>
      </p:pic>
      <p:sp>
        <p:nvSpPr>
          <p:cNvPr id="5" name="TextBox 4"/>
          <p:cNvSpPr txBox="1"/>
          <p:nvPr/>
        </p:nvSpPr>
        <p:spPr>
          <a:xfrm>
            <a:off x="6085404" y="1748543"/>
            <a:ext cx="2178725" cy="3684770"/>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Where a metal cable meets the box a protective bushing (aka. Anti-short) is required to protect the sharp edge of the metal casing from cutting the wire.</a:t>
            </a:r>
          </a:p>
          <a:p>
            <a:endParaRPr lang="en-CA" dirty="0">
              <a:solidFill>
                <a:srgbClr val="FFFF00"/>
              </a:solidFill>
            </a:endParaRPr>
          </a:p>
          <a:p>
            <a:r>
              <a:rPr lang="en-CA" dirty="0" smtClean="0">
                <a:solidFill>
                  <a:srgbClr val="FFFF00"/>
                </a:solidFill>
              </a:rPr>
              <a:t>Installer failed to install an “Anti-short” on this cable to a new furnace, putting house at increased risk of fire”</a:t>
            </a:r>
          </a:p>
        </p:txBody>
      </p:sp>
      <p:sp>
        <p:nvSpPr>
          <p:cNvPr id="6" name="TextBox 5"/>
          <p:cNvSpPr txBox="1"/>
          <p:nvPr/>
        </p:nvSpPr>
        <p:spPr>
          <a:xfrm>
            <a:off x="6085404" y="5589102"/>
            <a:ext cx="2178725" cy="64483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Anti-shorts take seconds to install.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9018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28" y="274002"/>
            <a:ext cx="8038743" cy="1140354"/>
          </a:xfrm>
        </p:spPr>
        <p:txBody>
          <a:bodyPr/>
          <a:lstStyle/>
          <a:p>
            <a:r>
              <a:rPr lang="en-CA" dirty="0" smtClean="0"/>
              <a:t>Hazardous baseboard heater installation</a:t>
            </a:r>
            <a:endParaRPr lang="en-CA"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2462" y="1596496"/>
            <a:ext cx="5410490" cy="4105275"/>
          </a:xfrm>
        </p:spPr>
      </p:pic>
      <p:sp>
        <p:nvSpPr>
          <p:cNvPr id="5" name="TextBox 4"/>
          <p:cNvSpPr txBox="1"/>
          <p:nvPr/>
        </p:nvSpPr>
        <p:spPr>
          <a:xfrm>
            <a:off x="6010275" y="2432756"/>
            <a:ext cx="2178725" cy="202662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Installer failed to install a “box connector” to</a:t>
            </a:r>
          </a:p>
          <a:p>
            <a:r>
              <a:rPr lang="en-CA" dirty="0" smtClean="0">
                <a:solidFill>
                  <a:srgbClr val="FFFF00"/>
                </a:solidFill>
              </a:rPr>
              <a:t> protect cable</a:t>
            </a:r>
            <a:r>
              <a:rPr lang="en-CA" dirty="0">
                <a:solidFill>
                  <a:srgbClr val="FFFF00"/>
                </a:solidFill>
              </a:rPr>
              <a:t> </a:t>
            </a:r>
            <a:r>
              <a:rPr lang="en-CA" dirty="0" smtClean="0">
                <a:solidFill>
                  <a:srgbClr val="FFFF00"/>
                </a:solidFill>
              </a:rPr>
              <a:t>from being cut on sharp edge of heater opening, putting house at </a:t>
            </a:r>
            <a:r>
              <a:rPr lang="en-CA" dirty="0">
                <a:solidFill>
                  <a:srgbClr val="FFFF00"/>
                </a:solidFill>
              </a:rPr>
              <a:t>increased risk </a:t>
            </a:r>
            <a:r>
              <a:rPr lang="en-CA" dirty="0" smtClean="0">
                <a:solidFill>
                  <a:srgbClr val="FFFF00"/>
                </a:solidFill>
              </a:rPr>
              <a:t>of fire</a:t>
            </a:r>
          </a:p>
        </p:txBody>
      </p:sp>
      <p:sp>
        <p:nvSpPr>
          <p:cNvPr id="7" name="TextBox 6"/>
          <p:cNvSpPr txBox="1"/>
          <p:nvPr/>
        </p:nvSpPr>
        <p:spPr>
          <a:xfrm>
            <a:off x="6010275" y="4789487"/>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Installing a box connector to make it safe takes only minutes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3713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inDoor</a:t>
            </a:r>
            <a:r>
              <a:rPr lang="en-CA" dirty="0" smtClean="0"/>
              <a:t> cables installed </a:t>
            </a:r>
            <a:r>
              <a:rPr lang="en-CA" dirty="0" err="1" smtClean="0"/>
              <a:t>outdoorS</a:t>
            </a:r>
            <a:r>
              <a:rPr lang="en-CA" dirty="0" smtClean="0"/>
              <a:t> deteriorate over time</a:t>
            </a:r>
            <a:endParaRPr lang="en-CA"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2462" y="1596496"/>
            <a:ext cx="5410490" cy="4105275"/>
          </a:xfrm>
        </p:spPr>
      </p:pic>
      <p:sp>
        <p:nvSpPr>
          <p:cNvPr id="5" name="TextBox 4"/>
          <p:cNvSpPr txBox="1"/>
          <p:nvPr/>
        </p:nvSpPr>
        <p:spPr>
          <a:xfrm>
            <a:off x="6010275" y="2583081"/>
            <a:ext cx="2178725" cy="1750265"/>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Old indoor cables installed outdoors have deteriorated, now taped with duct tape by occupant. House is now at increased risk of fire. </a:t>
            </a:r>
          </a:p>
        </p:txBody>
      </p:sp>
      <p:sp>
        <p:nvSpPr>
          <p:cNvPr id="6" name="TextBox 5"/>
          <p:cNvSpPr txBox="1"/>
          <p:nvPr/>
        </p:nvSpPr>
        <p:spPr>
          <a:xfrm>
            <a:off x="6010275" y="4635718"/>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These cables will need to be removed</a:t>
            </a:r>
            <a:r>
              <a:rPr lang="en-CA" dirty="0">
                <a:solidFill>
                  <a:srgbClr val="FFFF00"/>
                </a:solidFill>
              </a:rPr>
              <a:t> </a:t>
            </a:r>
            <a:r>
              <a:rPr lang="en-CA" dirty="0" smtClean="0">
                <a:solidFill>
                  <a:srgbClr val="FFFF00"/>
                </a:solidFill>
              </a:rPr>
              <a:t>and replaced with new.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405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Commonly found in basements: </a:t>
            </a:r>
            <a:br>
              <a:rPr lang="en-CA" dirty="0" smtClean="0"/>
            </a:br>
            <a:r>
              <a:rPr lang="en-CA" dirty="0" smtClean="0"/>
              <a:t>Electrical wires Dangling and live!</a:t>
            </a:r>
            <a:endParaRPr lang="en-CA"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05652" y="1368426"/>
            <a:ext cx="2504916" cy="4498166"/>
          </a:xfrm>
        </p:spPr>
      </p:pic>
      <p:sp>
        <p:nvSpPr>
          <p:cNvPr id="6" name="TextBox 5"/>
          <p:cNvSpPr txBox="1"/>
          <p:nvPr/>
        </p:nvSpPr>
        <p:spPr>
          <a:xfrm>
            <a:off x="5940156" y="3163532"/>
            <a:ext cx="2399102"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Often found in the basement near gas pipe, due to old electric water heater now replaced with gas</a:t>
            </a:r>
            <a:r>
              <a:rPr lang="en-CA" dirty="0">
                <a:solidFill>
                  <a:srgbClr val="FFFF00"/>
                </a:solidFill>
              </a:rPr>
              <a:t>.</a:t>
            </a:r>
            <a:r>
              <a:rPr lang="en-CA" dirty="0" smtClean="0">
                <a:solidFill>
                  <a:srgbClr val="FFFF00"/>
                </a:solidFill>
              </a:rPr>
              <a:t> House at risk of fire.</a:t>
            </a:r>
            <a:endParaRPr lang="en-CA" dirty="0">
              <a:solidFill>
                <a:srgbClr val="FFFF00"/>
              </a:solidFill>
            </a:endParaRPr>
          </a:p>
        </p:txBody>
      </p:sp>
      <p:sp>
        <p:nvSpPr>
          <p:cNvPr id="7" name="TextBox 6"/>
          <p:cNvSpPr txBox="1"/>
          <p:nvPr/>
        </p:nvSpPr>
        <p:spPr>
          <a:xfrm>
            <a:off x="5940155" y="1900590"/>
            <a:ext cx="2399102"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Live electrical wires found millimeters from gas pipe, could cause sparks</a:t>
            </a:r>
            <a:endParaRPr lang="en-CA" dirty="0">
              <a:solidFill>
                <a:srgbClr val="FFFF00"/>
              </a:solidFill>
            </a:endParaRPr>
          </a:p>
        </p:txBody>
      </p:sp>
      <p:cxnSp>
        <p:nvCxnSpPr>
          <p:cNvPr id="4" name="Straight Arrow Connector 3"/>
          <p:cNvCxnSpPr/>
          <p:nvPr/>
        </p:nvCxnSpPr>
        <p:spPr>
          <a:xfrm flipH="1">
            <a:off x="5484376" y="2356732"/>
            <a:ext cx="380651"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0157" y="5036385"/>
            <a:ext cx="2399101"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Disconnecting the live cable from the panelboard takes only minutes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376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Knob and tube has concerns</a:t>
            </a:r>
            <a:endParaRPr lang="en-CA" dirty="0"/>
          </a:p>
        </p:txBody>
      </p:sp>
      <p:pic>
        <p:nvPicPr>
          <p:cNvPr id="6" name="Content Placeholder 5"/>
          <p:cNvPicPr>
            <a:picLocks noGrp="1" noChangeAspect="1"/>
          </p:cNvPicPr>
          <p:nvPr>
            <p:ph sz="quarter" idx="13"/>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052" t="8024" r="14999" b="9436"/>
          <a:stretch/>
        </p:blipFill>
        <p:spPr>
          <a:xfrm>
            <a:off x="3155394" y="1621837"/>
            <a:ext cx="2479239" cy="3692915"/>
          </a:xfrm>
        </p:spPr>
      </p:pic>
      <p:sp>
        <p:nvSpPr>
          <p:cNvPr id="4" name="TextBox 3"/>
          <p:cNvSpPr txBox="1"/>
          <p:nvPr/>
        </p:nvSpPr>
        <p:spPr>
          <a:xfrm>
            <a:off x="5860018" y="2230700"/>
            <a:ext cx="2554367" cy="1197550"/>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Key concern:  </a:t>
            </a:r>
            <a:br>
              <a:rPr lang="en-CA" dirty="0" smtClean="0">
                <a:solidFill>
                  <a:srgbClr val="FFFF00"/>
                </a:solidFill>
              </a:rPr>
            </a:br>
            <a:r>
              <a:rPr lang="en-CA" dirty="0" smtClean="0">
                <a:solidFill>
                  <a:srgbClr val="FFFF00"/>
                </a:solidFill>
              </a:rPr>
              <a:t>Knob-&amp;-tube is not compatible with standard modern outlets.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8085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Knob and tube has solutions</a:t>
            </a:r>
            <a:endParaRPr lang="en-CA" dirty="0"/>
          </a:p>
        </p:txBody>
      </p:sp>
      <p:pic>
        <p:nvPicPr>
          <p:cNvPr id="4"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3501" b="2937"/>
          <a:stretch/>
        </p:blipFill>
        <p:spPr>
          <a:xfrm>
            <a:off x="3169704" y="1632113"/>
            <a:ext cx="2464929" cy="3689540"/>
          </a:xfrm>
        </p:spPr>
      </p:pic>
      <p:sp>
        <p:nvSpPr>
          <p:cNvPr id="5" name="TextBox 4"/>
          <p:cNvSpPr txBox="1"/>
          <p:nvPr/>
        </p:nvSpPr>
        <p:spPr>
          <a:xfrm>
            <a:off x="6010275" y="3801180"/>
            <a:ext cx="2178725" cy="921193"/>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This is an excellent and safe solution; and relatively inexpensive.</a:t>
            </a:r>
          </a:p>
        </p:txBody>
      </p:sp>
      <p:sp>
        <p:nvSpPr>
          <p:cNvPr id="6" name="TextBox 5"/>
          <p:cNvSpPr txBox="1"/>
          <p:nvPr/>
        </p:nvSpPr>
        <p:spPr>
          <a:xfrm>
            <a:off x="6003120" y="1939968"/>
            <a:ext cx="2178725"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It can be made compatible by replacing the outlet with a GFCI, or providing GFCI protection at the panel.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7360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Aluminum Wire also Has Concerns</a:t>
            </a:r>
            <a:endParaRPr lang="en-CA" dirty="0"/>
          </a:p>
        </p:txBody>
      </p:sp>
      <p:pic>
        <p:nvPicPr>
          <p:cNvPr id="11" name="Content Placeholder 5"/>
          <p:cNvPicPr>
            <a:picLocks noGrp="1" noChangeAspect="1"/>
          </p:cNvPicPr>
          <p:nvPr>
            <p:ph sz="quarter" idx="13"/>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052" t="8024" r="14999" b="9436"/>
          <a:stretch/>
        </p:blipFill>
        <p:spPr>
          <a:xfrm>
            <a:off x="3155394" y="1621837"/>
            <a:ext cx="2479239" cy="3692915"/>
          </a:xfrm>
        </p:spPr>
      </p:pic>
      <p:sp>
        <p:nvSpPr>
          <p:cNvPr id="4" name="TextBox 3"/>
          <p:cNvSpPr txBox="1"/>
          <p:nvPr/>
        </p:nvSpPr>
        <p:spPr>
          <a:xfrm>
            <a:off x="6160532" y="2859438"/>
            <a:ext cx="2028468"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Key concern: </a:t>
            </a:r>
            <a:br>
              <a:rPr lang="en-CA" dirty="0" smtClean="0">
                <a:solidFill>
                  <a:srgbClr val="FFFF00"/>
                </a:solidFill>
              </a:rPr>
            </a:br>
            <a:r>
              <a:rPr lang="en-CA" dirty="0" smtClean="0">
                <a:solidFill>
                  <a:srgbClr val="FFFF00"/>
                </a:solidFill>
              </a:rPr>
              <a:t>Aluminum wire is not compatible with standard modern outlets</a:t>
            </a:r>
            <a:endParaRPr lang="en-CA"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6433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Aluminum wiring Has </a:t>
            </a:r>
            <a:r>
              <a:rPr lang="en-CA" dirty="0" err="1" smtClean="0"/>
              <a:t>SOlutions</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02569" y="1610750"/>
            <a:ext cx="6010275" cy="4076766"/>
          </a:xfrm>
        </p:spPr>
      </p:pic>
      <p:sp>
        <p:nvSpPr>
          <p:cNvPr id="8" name="TextBox 7"/>
          <p:cNvSpPr txBox="1"/>
          <p:nvPr/>
        </p:nvSpPr>
        <p:spPr>
          <a:xfrm>
            <a:off x="6536174" y="4455934"/>
            <a:ext cx="2178725"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In this example, the incorrect wire connectors were used, creating a Fire Hazard Condition</a:t>
            </a:r>
            <a:endParaRPr lang="en-CA" dirty="0">
              <a:solidFill>
                <a:srgbClr val="FFFF00"/>
              </a:solidFill>
            </a:endParaRPr>
          </a:p>
        </p:txBody>
      </p:sp>
      <p:sp>
        <p:nvSpPr>
          <p:cNvPr id="10" name="TextBox 9"/>
          <p:cNvSpPr txBox="1"/>
          <p:nvPr/>
        </p:nvSpPr>
        <p:spPr>
          <a:xfrm>
            <a:off x="6536174" y="1824566"/>
            <a:ext cx="2178725" cy="2302981"/>
          </a:xfrm>
          <a:prstGeom prst="rect">
            <a:avLst/>
          </a:prstGeom>
          <a:solidFill>
            <a:schemeClr val="bg1"/>
          </a:solidFill>
          <a:ln>
            <a:solidFill>
              <a:srgbClr val="FFFF00"/>
            </a:solidFill>
          </a:ln>
        </p:spPr>
        <p:txBody>
          <a:bodyPr wrap="square" lIns="90608" tIns="45304" rIns="90608" bIns="45304" rtlCol="0">
            <a:spAutoFit/>
          </a:bodyPr>
          <a:lstStyle/>
          <a:p>
            <a:r>
              <a:rPr lang="en-CA" b="1" dirty="0" smtClean="0">
                <a:solidFill>
                  <a:srgbClr val="FFFF00"/>
                </a:solidFill>
              </a:rPr>
              <a:t>Copper </a:t>
            </a:r>
            <a:r>
              <a:rPr lang="en-CA" b="1" dirty="0">
                <a:solidFill>
                  <a:srgbClr val="FFFF00"/>
                </a:solidFill>
              </a:rPr>
              <a:t>pigtailing </a:t>
            </a:r>
            <a:r>
              <a:rPr lang="en-CA" dirty="0">
                <a:solidFill>
                  <a:srgbClr val="FFFF00"/>
                </a:solidFill>
              </a:rPr>
              <a:t>is an excellent solution, </a:t>
            </a:r>
            <a:r>
              <a:rPr lang="en-CA" i="1" dirty="0" smtClean="0">
                <a:solidFill>
                  <a:srgbClr val="FFFF00"/>
                </a:solidFill>
              </a:rPr>
              <a:t>if</a:t>
            </a:r>
            <a:r>
              <a:rPr lang="en-CA" dirty="0" smtClean="0">
                <a:solidFill>
                  <a:srgbClr val="FFFF00"/>
                </a:solidFill>
              </a:rPr>
              <a:t> </a:t>
            </a:r>
            <a:r>
              <a:rPr lang="en-CA" dirty="0">
                <a:solidFill>
                  <a:srgbClr val="FFFF00"/>
                </a:solidFill>
              </a:rPr>
              <a:t>done </a:t>
            </a:r>
            <a:r>
              <a:rPr lang="en-CA" dirty="0" smtClean="0">
                <a:solidFill>
                  <a:srgbClr val="FFFF00"/>
                </a:solidFill>
              </a:rPr>
              <a:t>correctly. It entails short pieces of copper wire from the aluminum wire to the outlet. Correct wire connectors are essential. </a:t>
            </a:r>
            <a:endParaRPr lang="en-CA" dirty="0">
              <a:solidFill>
                <a:srgbClr val="FFFF00"/>
              </a:solidFill>
            </a:endParaRPr>
          </a:p>
        </p:txBody>
      </p:sp>
      <p:sp>
        <p:nvSpPr>
          <p:cNvPr id="3" name="Oval 2"/>
          <p:cNvSpPr/>
          <p:nvPr/>
        </p:nvSpPr>
        <p:spPr>
          <a:xfrm>
            <a:off x="4207192" y="2280709"/>
            <a:ext cx="1277184" cy="129240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0608" tIns="45304" rIns="90608" bIns="45304" rtlCol="0" anchor="ctr"/>
          <a:lstStyle/>
          <a:p>
            <a:pPr algn="ctr"/>
            <a:endParaRPr lang="en-CA"/>
          </a:p>
        </p:txBody>
      </p:sp>
      <p:sp>
        <p:nvSpPr>
          <p:cNvPr id="5" name="TextBox 4"/>
          <p:cNvSpPr txBox="1"/>
          <p:nvPr/>
        </p:nvSpPr>
        <p:spPr>
          <a:xfrm>
            <a:off x="2178725" y="2432756"/>
            <a:ext cx="1502571" cy="1473908"/>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Incorrect wire connector has resulted in burned out conductors</a:t>
            </a:r>
            <a:endParaRPr lang="en-CA" dirty="0">
              <a:solidFill>
                <a:srgbClr val="FFFF00"/>
              </a:solidFill>
            </a:endParaRPr>
          </a:p>
        </p:txBody>
      </p:sp>
      <p:cxnSp>
        <p:nvCxnSpPr>
          <p:cNvPr id="9" name="Straight Arrow Connector 8"/>
          <p:cNvCxnSpPr/>
          <p:nvPr/>
        </p:nvCxnSpPr>
        <p:spPr>
          <a:xfrm>
            <a:off x="3681294" y="3052081"/>
            <a:ext cx="525899"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255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SOME Tidy-ups done by homeowners</a:t>
            </a:r>
            <a:br>
              <a:rPr lang="en-CA" dirty="0" smtClean="0"/>
            </a:br>
            <a:r>
              <a:rPr lang="en-CA" dirty="0" smtClean="0"/>
              <a:t>create serious fire hazards</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53853" y="1842049"/>
            <a:ext cx="5012570" cy="3603135"/>
          </a:xfrm>
        </p:spPr>
      </p:pic>
      <p:sp>
        <p:nvSpPr>
          <p:cNvPr id="5" name="TextBox 4"/>
          <p:cNvSpPr txBox="1"/>
          <p:nvPr/>
        </p:nvSpPr>
        <p:spPr>
          <a:xfrm>
            <a:off x="6536175" y="2128661"/>
            <a:ext cx="1727954" cy="1753486"/>
          </a:xfrm>
          <a:prstGeom prst="rect">
            <a:avLst/>
          </a:prstGeom>
          <a:solidFill>
            <a:schemeClr val="bg1"/>
          </a:solidFill>
          <a:ln>
            <a:solidFill>
              <a:srgbClr val="FFFF00"/>
            </a:solidFill>
          </a:ln>
        </p:spPr>
        <p:txBody>
          <a:bodyPr wrap="square" lIns="90608" tIns="45304" rIns="90608" bIns="45304" rtlCol="0">
            <a:spAutoFit/>
          </a:bodyPr>
          <a:lstStyle/>
          <a:p>
            <a:r>
              <a:rPr lang="en-CA" dirty="0" smtClean="0">
                <a:solidFill>
                  <a:srgbClr val="FFFF00"/>
                </a:solidFill>
              </a:rPr>
              <a:t>Metal staples are commonly found securing extension cords and Christmas lights. </a:t>
            </a:r>
            <a:endParaRPr lang="en-CA" dirty="0">
              <a:solidFill>
                <a:srgbClr val="FFFF00"/>
              </a:solidFill>
            </a:endParaRPr>
          </a:p>
        </p:txBody>
      </p:sp>
      <p:cxnSp>
        <p:nvCxnSpPr>
          <p:cNvPr id="7" name="Curved Connector 6"/>
          <p:cNvCxnSpPr/>
          <p:nvPr/>
        </p:nvCxnSpPr>
        <p:spPr>
          <a:xfrm rot="10800000">
            <a:off x="5108734" y="4973726"/>
            <a:ext cx="525899" cy="12671"/>
          </a:xfrm>
          <a:prstGeom prst="curvedConnector3">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36175" y="3953228"/>
            <a:ext cx="1727954" cy="1750265"/>
          </a:xfrm>
          <a:prstGeom prst="rect">
            <a:avLst/>
          </a:prstGeom>
          <a:solidFill>
            <a:schemeClr val="bg1"/>
          </a:solidFill>
          <a:ln>
            <a:solidFill>
              <a:srgbClr val="FFFF00"/>
            </a:solidFill>
          </a:ln>
        </p:spPr>
        <p:txBody>
          <a:bodyPr wrap="square" lIns="90608" tIns="45304" rIns="90608" bIns="45304" rtlCol="0">
            <a:spAutoFit/>
          </a:bodyPr>
          <a:lstStyle/>
          <a:p>
            <a:r>
              <a:rPr lang="en-CA" dirty="0">
                <a:solidFill>
                  <a:srgbClr val="FFFF00"/>
                </a:solidFill>
              </a:rPr>
              <a:t>Over time the metal staples can easily cut  </a:t>
            </a:r>
            <a:r>
              <a:rPr lang="en-CA" dirty="0" smtClean="0">
                <a:solidFill>
                  <a:srgbClr val="FFFF00"/>
                </a:solidFill>
              </a:rPr>
              <a:t>through the </a:t>
            </a:r>
            <a:r>
              <a:rPr lang="en-CA" dirty="0">
                <a:solidFill>
                  <a:srgbClr val="FFFF00"/>
                </a:solidFill>
              </a:rPr>
              <a:t>cord insulation resulting in sparks and </a:t>
            </a:r>
            <a:r>
              <a:rPr lang="en-CA" dirty="0" smtClean="0">
                <a:solidFill>
                  <a:srgbClr val="FFFF00"/>
                </a:solidFill>
              </a:rPr>
              <a:t>fire.</a:t>
            </a:r>
            <a:endParaRPr lang="en-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469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ACTIONS BY occupants </a:t>
            </a:r>
            <a:br>
              <a:rPr lang="en-CA" dirty="0" smtClean="0"/>
            </a:br>
            <a:r>
              <a:rPr lang="en-CA" dirty="0" smtClean="0"/>
              <a:t>Put house in fire Hazard condition</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04281" y="2128661"/>
            <a:ext cx="4632921" cy="351609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14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Four areas of the house to examine</a:t>
            </a:r>
            <a:endParaRPr lang="en-CA" dirty="0">
              <a:solidFill>
                <a:srgbClr val="FFFF00"/>
              </a:solidFill>
            </a:endParaRPr>
          </a:p>
        </p:txBody>
      </p:sp>
      <p:sp>
        <p:nvSpPr>
          <p:cNvPr id="3" name="Content Placeholder 2"/>
          <p:cNvSpPr>
            <a:spLocks noGrp="1"/>
          </p:cNvSpPr>
          <p:nvPr>
            <p:ph sz="quarter" idx="13"/>
          </p:nvPr>
        </p:nvSpPr>
        <p:spPr/>
        <p:txBody>
          <a:bodyPr/>
          <a:lstStyle/>
          <a:p>
            <a:r>
              <a:rPr lang="en-CA" sz="2400" dirty="0" smtClean="0"/>
              <a:t>1. Service</a:t>
            </a:r>
          </a:p>
          <a:p>
            <a:r>
              <a:rPr lang="en-CA" sz="2400" dirty="0" smtClean="0"/>
              <a:t>2. Panelboard(s)</a:t>
            </a:r>
          </a:p>
          <a:p>
            <a:r>
              <a:rPr lang="en-CA" sz="2400" dirty="0" smtClean="0"/>
              <a:t>3. Branch circuits</a:t>
            </a:r>
          </a:p>
          <a:p>
            <a:r>
              <a:rPr lang="en-CA" sz="2400" dirty="0" smtClean="0"/>
              <a:t>4. Connected loads</a:t>
            </a:r>
          </a:p>
          <a:p>
            <a:endParaRPr lang="en-CA" sz="2400" dirty="0" smtClean="0"/>
          </a:p>
        </p:txBody>
      </p:sp>
      <p:grpSp>
        <p:nvGrpSpPr>
          <p:cNvPr id="4" name="Group 3"/>
          <p:cNvGrpSpPr/>
          <p:nvPr/>
        </p:nvGrpSpPr>
        <p:grpSpPr>
          <a:xfrm>
            <a:off x="3079581" y="1286668"/>
            <a:ext cx="5406118" cy="4324344"/>
            <a:chOff x="3913310" y="1603303"/>
            <a:chExt cx="5483226" cy="4334377"/>
          </a:xfrm>
          <a:noFill/>
        </p:grpSpPr>
        <p:grpSp>
          <p:nvGrpSpPr>
            <p:cNvPr id="5" name="Group 26"/>
            <p:cNvGrpSpPr>
              <a:grpSpLocks/>
            </p:cNvGrpSpPr>
            <p:nvPr/>
          </p:nvGrpSpPr>
          <p:grpSpPr bwMode="auto">
            <a:xfrm>
              <a:off x="3913310" y="1603303"/>
              <a:ext cx="5483226" cy="4334377"/>
              <a:chOff x="2329" y="984"/>
              <a:chExt cx="3454" cy="2640"/>
            </a:xfrm>
            <a:grpFill/>
          </p:grpSpPr>
          <p:pic>
            <p:nvPicPr>
              <p:cNvPr id="8" name="Picture 5" descr="electrical-wiring-00"/>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43" y="1356"/>
                <a:ext cx="2268" cy="2268"/>
              </a:xfrm>
              <a:prstGeom prst="rect">
                <a:avLst/>
              </a:prstGeom>
              <a:gr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9" name="Group 25"/>
              <p:cNvGrpSpPr>
                <a:grpSpLocks/>
              </p:cNvGrpSpPr>
              <p:nvPr/>
            </p:nvGrpSpPr>
            <p:grpSpPr bwMode="auto">
              <a:xfrm>
                <a:off x="2329" y="984"/>
                <a:ext cx="3454" cy="2515"/>
                <a:chOff x="2329" y="984"/>
                <a:chExt cx="3454" cy="2515"/>
              </a:xfrm>
              <a:grpFill/>
            </p:grpSpPr>
            <p:sp>
              <p:nvSpPr>
                <p:cNvPr id="10" name="Oval 7"/>
                <p:cNvSpPr>
                  <a:spLocks noChangeArrowheads="1"/>
                </p:cNvSpPr>
                <p:nvPr/>
              </p:nvSpPr>
              <p:spPr bwMode="auto">
                <a:xfrm>
                  <a:off x="3469" y="3085"/>
                  <a:ext cx="409" cy="414"/>
                </a:xfrm>
                <a:prstGeom prst="ellipse">
                  <a:avLst/>
                </a:prstGeom>
                <a:grpFill/>
                <a:ln w="9525">
                  <a:solidFill>
                    <a:schemeClr val="tx1"/>
                  </a:solidFill>
                  <a:round/>
                  <a:headEnd/>
                  <a:tailEnd/>
                </a:ln>
                <a:extLst/>
              </p:spPr>
              <p:txBody>
                <a:bodyPr wrap="none" anchor="ctr"/>
                <a:lstStyle/>
                <a:p>
                  <a:endParaRPr lang="en-CA"/>
                </a:p>
              </p:txBody>
            </p:sp>
            <p:sp>
              <p:nvSpPr>
                <p:cNvPr id="11" name="Text Box 12"/>
                <p:cNvSpPr txBox="1">
                  <a:spLocks noChangeArrowheads="1"/>
                </p:cNvSpPr>
                <p:nvPr/>
              </p:nvSpPr>
              <p:spPr bwMode="auto">
                <a:xfrm>
                  <a:off x="2329" y="2967"/>
                  <a:ext cx="1056" cy="225"/>
                </a:xfrm>
                <a:prstGeom prst="rect">
                  <a:avLst/>
                </a:prstGeom>
                <a:gr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dirty="0" smtClean="0"/>
                    <a:t>Panelboard</a:t>
                  </a:r>
                  <a:endParaRPr lang="en-US" sz="1800" dirty="0"/>
                </a:p>
              </p:txBody>
            </p:sp>
            <p:sp>
              <p:nvSpPr>
                <p:cNvPr id="12" name="Text Box 13"/>
                <p:cNvSpPr txBox="1">
                  <a:spLocks noChangeArrowheads="1"/>
                </p:cNvSpPr>
                <p:nvPr/>
              </p:nvSpPr>
              <p:spPr bwMode="auto">
                <a:xfrm>
                  <a:off x="3817" y="984"/>
                  <a:ext cx="747" cy="394"/>
                </a:xfrm>
                <a:prstGeom prst="rect">
                  <a:avLst/>
                </a:prstGeom>
                <a:gr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dirty="0" smtClean="0"/>
                    <a:t>Branch circuits</a:t>
                  </a:r>
                  <a:endParaRPr lang="en-US" sz="1800" dirty="0"/>
                </a:p>
              </p:txBody>
            </p:sp>
            <p:sp>
              <p:nvSpPr>
                <p:cNvPr id="13" name="Text Box 14"/>
                <p:cNvSpPr txBox="1">
                  <a:spLocks noChangeArrowheads="1"/>
                </p:cNvSpPr>
                <p:nvPr/>
              </p:nvSpPr>
              <p:spPr bwMode="auto">
                <a:xfrm>
                  <a:off x="4830" y="1527"/>
                  <a:ext cx="953" cy="394"/>
                </a:xfrm>
                <a:prstGeom prst="rect">
                  <a:avLst/>
                </a:prstGeom>
                <a:gr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dirty="0" smtClean="0"/>
                    <a:t>Electrical devices</a:t>
                  </a:r>
                  <a:endParaRPr lang="en-US" sz="1800" dirty="0"/>
                </a:p>
              </p:txBody>
            </p:sp>
            <p:sp>
              <p:nvSpPr>
                <p:cNvPr id="14" name="Line 16"/>
                <p:cNvSpPr>
                  <a:spLocks noChangeShapeType="1"/>
                </p:cNvSpPr>
                <p:nvPr/>
              </p:nvSpPr>
              <p:spPr bwMode="auto">
                <a:xfrm>
                  <a:off x="4195" y="1801"/>
                  <a:ext cx="91" cy="1044"/>
                </a:xfrm>
                <a:prstGeom prst="line">
                  <a:avLst/>
                </a:prstGeom>
                <a:grpFill/>
                <a:ln w="9525">
                  <a:solidFill>
                    <a:schemeClr val="tx1"/>
                  </a:solidFill>
                  <a:round/>
                  <a:headEnd/>
                  <a:tailEnd type="triangle" w="med" len="med"/>
                </a:ln>
                <a:extLst/>
              </p:spPr>
              <p:txBody>
                <a:bodyPr/>
                <a:lstStyle/>
                <a:p>
                  <a:endParaRPr lang="en-CA"/>
                </a:p>
              </p:txBody>
            </p:sp>
            <p:sp>
              <p:nvSpPr>
                <p:cNvPr id="15" name="Line 17"/>
                <p:cNvSpPr>
                  <a:spLocks noChangeShapeType="1"/>
                </p:cNvSpPr>
                <p:nvPr/>
              </p:nvSpPr>
              <p:spPr bwMode="auto">
                <a:xfrm>
                  <a:off x="4195" y="1801"/>
                  <a:ext cx="182" cy="772"/>
                </a:xfrm>
                <a:prstGeom prst="line">
                  <a:avLst/>
                </a:prstGeom>
                <a:grpFill/>
                <a:ln w="9525">
                  <a:solidFill>
                    <a:schemeClr val="tx1"/>
                  </a:solidFill>
                  <a:round/>
                  <a:headEnd/>
                  <a:tailEnd type="triangle" w="med" len="med"/>
                </a:ln>
                <a:extLst/>
              </p:spPr>
              <p:txBody>
                <a:bodyPr/>
                <a:lstStyle/>
                <a:p>
                  <a:endParaRPr lang="en-CA"/>
                </a:p>
              </p:txBody>
            </p:sp>
            <p:sp>
              <p:nvSpPr>
                <p:cNvPr id="16" name="Line 18"/>
                <p:cNvSpPr>
                  <a:spLocks noChangeShapeType="1"/>
                </p:cNvSpPr>
                <p:nvPr/>
              </p:nvSpPr>
              <p:spPr bwMode="auto">
                <a:xfrm flipH="1">
                  <a:off x="4785" y="1983"/>
                  <a:ext cx="318" cy="272"/>
                </a:xfrm>
                <a:prstGeom prst="line">
                  <a:avLst/>
                </a:prstGeom>
                <a:grpFill/>
                <a:ln w="9525">
                  <a:solidFill>
                    <a:schemeClr val="tx1"/>
                  </a:solidFill>
                  <a:round/>
                  <a:headEnd/>
                  <a:tailEnd type="triangle" w="med" len="med"/>
                </a:ln>
                <a:extLst/>
              </p:spPr>
              <p:txBody>
                <a:bodyPr/>
                <a:lstStyle/>
                <a:p>
                  <a:endParaRPr lang="en-CA"/>
                </a:p>
              </p:txBody>
            </p:sp>
            <p:sp>
              <p:nvSpPr>
                <p:cNvPr id="17" name="Line 19"/>
                <p:cNvSpPr>
                  <a:spLocks noChangeShapeType="1"/>
                </p:cNvSpPr>
                <p:nvPr/>
              </p:nvSpPr>
              <p:spPr bwMode="auto">
                <a:xfrm flipH="1">
                  <a:off x="5012" y="1983"/>
                  <a:ext cx="91" cy="499"/>
                </a:xfrm>
                <a:prstGeom prst="line">
                  <a:avLst/>
                </a:prstGeom>
                <a:grpFill/>
                <a:ln w="9525">
                  <a:solidFill>
                    <a:schemeClr val="tx1"/>
                  </a:solidFill>
                  <a:round/>
                  <a:headEnd/>
                  <a:tailEnd type="triangle" w="med" len="med"/>
                </a:ln>
                <a:extLst/>
              </p:spPr>
              <p:txBody>
                <a:bodyPr/>
                <a:lstStyle/>
                <a:p>
                  <a:endParaRPr lang="en-CA"/>
                </a:p>
              </p:txBody>
            </p:sp>
            <p:sp>
              <p:nvSpPr>
                <p:cNvPr id="18" name="Line 20"/>
                <p:cNvSpPr>
                  <a:spLocks noChangeShapeType="1"/>
                </p:cNvSpPr>
                <p:nvPr/>
              </p:nvSpPr>
              <p:spPr bwMode="auto">
                <a:xfrm>
                  <a:off x="5103" y="1983"/>
                  <a:ext cx="136" cy="635"/>
                </a:xfrm>
                <a:prstGeom prst="line">
                  <a:avLst/>
                </a:prstGeom>
                <a:grpFill/>
                <a:ln w="9525">
                  <a:solidFill>
                    <a:schemeClr val="tx1"/>
                  </a:solidFill>
                  <a:round/>
                  <a:headEnd/>
                  <a:tailEnd type="triangle" w="med" len="med"/>
                </a:ln>
                <a:extLst/>
              </p:spPr>
              <p:txBody>
                <a:bodyPr/>
                <a:lstStyle/>
                <a:p>
                  <a:endParaRPr lang="en-CA"/>
                </a:p>
              </p:txBody>
            </p:sp>
          </p:grpSp>
        </p:grpSp>
        <p:sp>
          <p:nvSpPr>
            <p:cNvPr id="6" name="Text Box 12"/>
            <p:cNvSpPr txBox="1">
              <a:spLocks noChangeArrowheads="1"/>
            </p:cNvSpPr>
            <p:nvPr/>
          </p:nvSpPr>
          <p:spPr bwMode="auto">
            <a:xfrm>
              <a:off x="4371205" y="4211796"/>
              <a:ext cx="971102" cy="369332"/>
            </a:xfrm>
            <a:prstGeom prst="rect">
              <a:avLst/>
            </a:prstGeom>
            <a:gr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dirty="0" smtClean="0"/>
                <a:t>Service</a:t>
              </a:r>
              <a:endParaRPr lang="en-US" sz="1800" dirty="0"/>
            </a:p>
          </p:txBody>
        </p:sp>
      </p:grpSp>
      <p:sp>
        <p:nvSpPr>
          <p:cNvPr id="37" name="Oval 36"/>
          <p:cNvSpPr/>
          <p:nvPr/>
        </p:nvSpPr>
        <p:spPr>
          <a:xfrm>
            <a:off x="4723262" y="3040945"/>
            <a:ext cx="385472" cy="1493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0608" tIns="45304" rIns="90608" bIns="45304" rtlCol="0" anchor="ctr"/>
          <a:lstStyle/>
          <a:p>
            <a:pPr algn="ctr"/>
            <a:endParaRPr lang="en-CA"/>
          </a:p>
        </p:txBody>
      </p:sp>
      <p:sp>
        <p:nvSpPr>
          <p:cNvPr id="38" name="Oval 37"/>
          <p:cNvSpPr/>
          <p:nvPr/>
        </p:nvSpPr>
        <p:spPr>
          <a:xfrm>
            <a:off x="5033606" y="4485393"/>
            <a:ext cx="395305" cy="443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0608" tIns="45304" rIns="90608" bIns="45304" rtlCol="0" anchor="ctr"/>
          <a:lstStyle/>
          <a:p>
            <a:pPr algn="ctr"/>
            <a:endParaRPr lang="en-CA"/>
          </a:p>
        </p:txBody>
      </p:sp>
      <p:cxnSp>
        <p:nvCxnSpPr>
          <p:cNvPr id="40" name="Straight Arrow Connector 39"/>
          <p:cNvCxnSpPr/>
          <p:nvPr/>
        </p:nvCxnSpPr>
        <p:spPr>
          <a:xfrm>
            <a:off x="5860019" y="1932044"/>
            <a:ext cx="425043" cy="154791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13"/>
          <p:cNvSpPr txBox="1">
            <a:spLocks noChangeArrowheads="1"/>
          </p:cNvSpPr>
          <p:nvPr/>
        </p:nvSpPr>
        <p:spPr bwMode="auto">
          <a:xfrm>
            <a:off x="6686432" y="1292402"/>
            <a:ext cx="1632479" cy="64483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0608" tIns="45304" rIns="90608" bIns="45304">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dirty="0" smtClean="0"/>
              <a:t>Connected loads</a:t>
            </a:r>
            <a:endParaRPr lang="en-US" sz="1800" dirty="0"/>
          </a:p>
        </p:txBody>
      </p:sp>
      <p:cxnSp>
        <p:nvCxnSpPr>
          <p:cNvPr id="43" name="Straight Arrow Connector 42"/>
          <p:cNvCxnSpPr/>
          <p:nvPr/>
        </p:nvCxnSpPr>
        <p:spPr>
          <a:xfrm flipH="1">
            <a:off x="6793856" y="1937236"/>
            <a:ext cx="177647" cy="9858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10152" y="4707343"/>
            <a:ext cx="445880" cy="117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p:cNvCxnSpPr>
          <p:nvPr/>
        </p:nvCxnSpPr>
        <p:spPr>
          <a:xfrm flipV="1">
            <a:off x="4488483" y="4029251"/>
            <a:ext cx="244609" cy="4411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9876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601028" y="912283"/>
            <a:ext cx="7813358" cy="3116968"/>
          </a:xfrm>
        </p:spPr>
        <p:txBody>
          <a:bodyPr/>
          <a:lstStyle/>
          <a:p>
            <a:pPr algn="ct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A PowerCheck examination is Comprehensive, impartial and non-invasive. It takes </a:t>
            </a:r>
            <a:r>
              <a:rPr lang="en-CA" dirty="0"/>
              <a:t>approximately 90 minutes in a typical older </a:t>
            </a:r>
            <a:r>
              <a:rPr lang="en-CA" dirty="0" smtClean="0"/>
              <a:t>home. </a:t>
            </a:r>
            <a:br>
              <a:rPr lang="en-CA" dirty="0" smtClean="0"/>
            </a:br>
            <a:endParaRPr lang="en-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7591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156" y="3192992"/>
            <a:ext cx="7663101" cy="1466622"/>
          </a:xfrm>
        </p:spPr>
        <p:txBody>
          <a:bodyPr/>
          <a:lstStyle/>
          <a:p>
            <a:r>
              <a:rPr lang="en-CA" sz="4800" b="1" dirty="0" smtClean="0"/>
              <a:t>stay safe</a:t>
            </a:r>
            <a:endParaRPr lang="en-CA" sz="4800" b="1" dirty="0"/>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2039"/>
          <a:stretch>
            <a:fillRect/>
          </a:stretch>
        </p:blipFill>
        <p:spPr>
          <a:xfrm>
            <a:off x="1602023" y="380118"/>
            <a:ext cx="5811368" cy="2997399"/>
          </a:xfrm>
        </p:spPr>
      </p:pic>
      <p:sp>
        <p:nvSpPr>
          <p:cNvPr id="5" name="TextBox 4"/>
          <p:cNvSpPr txBox="1"/>
          <p:nvPr/>
        </p:nvSpPr>
        <p:spPr>
          <a:xfrm>
            <a:off x="187821" y="4637441"/>
            <a:ext cx="8639771" cy="829073"/>
          </a:xfrm>
          <a:prstGeom prst="rect">
            <a:avLst/>
          </a:prstGeom>
          <a:noFill/>
        </p:spPr>
        <p:txBody>
          <a:bodyPr wrap="square" lIns="90608" tIns="45304" rIns="90608" bIns="45304" rtlCol="0">
            <a:spAutoFit/>
          </a:bodyPr>
          <a:lstStyle/>
          <a:p>
            <a:pPr algn="ctr"/>
            <a:r>
              <a:rPr lang="en-CA" sz="2400" b="1" dirty="0" smtClean="0"/>
              <a:t>For further information or to arrange an appointment </a:t>
            </a:r>
          </a:p>
          <a:p>
            <a:pPr algn="ctr"/>
            <a:r>
              <a:rPr lang="en-CA" sz="2400" b="1" dirty="0" smtClean="0"/>
              <a:t>CONTACT PowerCheck at 1-800-517-3630, or info@powercheck.ca</a:t>
            </a:r>
            <a:endParaRPr lang="en-CA" sz="2400" dirty="0"/>
          </a:p>
        </p:txBody>
      </p:sp>
      <p:pic>
        <p:nvPicPr>
          <p:cNvPr id="9" name="Picture 8" descr="PowerCheck logo-reverse.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0514" y="6084700"/>
            <a:ext cx="3379634" cy="529355"/>
          </a:xfrm>
          <a:prstGeom prst="rect">
            <a:avLst/>
          </a:prstGeom>
        </p:spPr>
      </p:pic>
      <p:pic>
        <p:nvPicPr>
          <p:cNvPr id="10" name="Picture 9" descr="www.powercheck.ca.ai"/>
          <p:cNvPicPr>
            <a:picLocks noChangeAspect="1"/>
          </p:cNvPicPr>
          <p:nvPr/>
        </p:nvPicPr>
        <mc:AlternateContent>
          <mc:Choice xmlns:ma="http://schemas.microsoft.com/office/mac/drawingml/2008/main" Requires="ma">
            <p:blipFill>
              <a:blip r:embed="rId5"/>
              <a:srcRect t="24444" r="31042" b="68889"/>
              <a:stretch>
                <a:fillRect/>
              </a:stretch>
            </p:blipFill>
          </mc:Choice>
          <mc:Fallback>
            <p:blipFill>
              <a:blip r:embed="rId6"/>
              <a:srcRect t="24444" r="31042" b="68889"/>
              <a:stretch>
                <a:fillRect/>
              </a:stretch>
            </p:blipFill>
          </mc:Fallback>
        </mc:AlternateContent>
        <p:spPr>
          <a:xfrm>
            <a:off x="3718087" y="5950800"/>
            <a:ext cx="5297326" cy="6801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61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SERVICE PROBLEMS</a:t>
            </a:r>
            <a:endParaRPr lang="en-CA" dirty="0"/>
          </a:p>
        </p:txBody>
      </p:sp>
      <p:sp>
        <p:nvSpPr>
          <p:cNvPr id="3" name="Content Placeholder 2"/>
          <p:cNvSpPr>
            <a:spLocks noGrp="1"/>
          </p:cNvSpPr>
          <p:nvPr>
            <p:ph sz="quarter" idx="13"/>
          </p:nvPr>
        </p:nvSpPr>
        <p:spPr/>
        <p:txBody>
          <a:bodyPr>
            <a:normAutofit/>
          </a:bodyPr>
          <a:lstStyle/>
          <a:p>
            <a:pPr marL="0" indent="0">
              <a:buNone/>
            </a:pPr>
            <a:r>
              <a:rPr lang="en-CA" sz="2000" dirty="0" smtClean="0"/>
              <a:t>The service brings the power into the house</a:t>
            </a:r>
          </a:p>
          <a:p>
            <a:pPr marL="0" indent="0">
              <a:buNone/>
            </a:pPr>
            <a:r>
              <a:rPr lang="en-CA" sz="2000" dirty="0" smtClean="0"/>
              <a:t>Common problems are due to aging:</a:t>
            </a:r>
          </a:p>
          <a:p>
            <a:pPr lvl="1"/>
            <a:r>
              <a:rPr lang="en-CA" sz="2000" dirty="0" smtClean="0"/>
              <a:t>Tree branches in contact with service conductors</a:t>
            </a:r>
          </a:p>
          <a:p>
            <a:pPr lvl="1"/>
            <a:r>
              <a:rPr lang="en-CA" sz="2000" dirty="0" smtClean="0"/>
              <a:t>Service conductors abrading against newly installed metal gutters</a:t>
            </a:r>
          </a:p>
          <a:p>
            <a:pPr lvl="1"/>
            <a:r>
              <a:rPr lang="en-CA" sz="2000" dirty="0" smtClean="0"/>
              <a:t>Deterioration of service conductors at side of house</a:t>
            </a:r>
          </a:p>
          <a:p>
            <a:pPr lvl="1"/>
            <a:r>
              <a:rPr lang="en-CA" sz="2000" dirty="0" smtClean="0"/>
              <a:t>Service-conductor </a:t>
            </a:r>
            <a:r>
              <a:rPr lang="en-CA" sz="2000" dirty="0"/>
              <a:t>w</a:t>
            </a:r>
            <a:r>
              <a:rPr lang="en-CA" sz="2000" dirty="0" smtClean="0"/>
              <a:t>ire holder being detached from side of house</a:t>
            </a:r>
          </a:p>
          <a:p>
            <a:pPr lvl="1"/>
            <a:r>
              <a:rPr lang="en-CA" sz="2000" dirty="0" smtClean="0"/>
              <a:t>The service grounding is often found to be broken</a:t>
            </a:r>
          </a:p>
          <a:p>
            <a:pPr marL="0" indent="0">
              <a:buNone/>
            </a:pPr>
            <a:endParaRPr lang="en-CA"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07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Placeholder 6"/>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2047"/>
            <a:ext cx="9285666" cy="7047230"/>
          </a:xfrm>
        </p:spPr>
      </p:pic>
      <p:sp>
        <p:nvSpPr>
          <p:cNvPr id="4" name="Title 3"/>
          <p:cNvSpPr>
            <a:spLocks noGrp="1"/>
          </p:cNvSpPr>
          <p:nvPr>
            <p:ph type="title"/>
          </p:nvPr>
        </p:nvSpPr>
        <p:spPr>
          <a:xfrm>
            <a:off x="1803082" y="4865511"/>
            <a:ext cx="8113872" cy="1140354"/>
          </a:xfrm>
        </p:spPr>
        <p:txBody>
          <a:bodyPr/>
          <a:lstStyle/>
          <a:p>
            <a:r>
              <a:rPr lang="en-CA" b="1" dirty="0" smtClean="0">
                <a:solidFill>
                  <a:schemeClr val="bg1"/>
                </a:solidFill>
              </a:rPr>
              <a:t>In This well kept older home…</a:t>
            </a:r>
            <a:endParaRPr lang="en-CA"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703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Service had SERIOUS Fire hazard </a:t>
            </a:r>
            <a:r>
              <a:rPr lang="en-CA" dirty="0" err="1" smtClean="0"/>
              <a:t>presenT</a:t>
            </a:r>
            <a:r>
              <a:rPr lang="en-CA" dirty="0" smtClean="0"/>
              <a:t>,</a:t>
            </a:r>
            <a:br>
              <a:rPr lang="en-CA" dirty="0" smtClean="0"/>
            </a:br>
            <a:r>
              <a:rPr lang="en-CA" dirty="0" smtClean="0"/>
              <a:t>not recognized by the homeowner</a:t>
            </a:r>
            <a:endParaRPr lang="en-CA"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409248" cy="4105275"/>
          </a:xfrm>
        </p:spPr>
      </p:pic>
      <p:sp>
        <p:nvSpPr>
          <p:cNvPr id="9" name="TextBox 8"/>
          <p:cNvSpPr txBox="1"/>
          <p:nvPr/>
        </p:nvSpPr>
        <p:spPr>
          <a:xfrm>
            <a:off x="6461046" y="2128662"/>
            <a:ext cx="2328982" cy="1322599"/>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On side of house electrical service wires have badly deteriorated </a:t>
            </a:r>
            <a:endParaRPr lang="en-CA" sz="2000" dirty="0">
              <a:solidFill>
                <a:srgbClr val="FFFF00"/>
              </a:solidFill>
            </a:endParaRPr>
          </a:p>
        </p:txBody>
      </p:sp>
      <p:sp>
        <p:nvSpPr>
          <p:cNvPr id="11" name="TextBox 10"/>
          <p:cNvSpPr txBox="1"/>
          <p:nvPr/>
        </p:nvSpPr>
        <p:spPr>
          <a:xfrm>
            <a:off x="7963615" y="2356732"/>
            <a:ext cx="182133" cy="368477"/>
          </a:xfrm>
          <a:prstGeom prst="rect">
            <a:avLst/>
          </a:prstGeom>
          <a:noFill/>
        </p:spPr>
        <p:txBody>
          <a:bodyPr wrap="none" lIns="90608" tIns="45304" rIns="90608" bIns="45304" rtlCol="0">
            <a:spAutoFit/>
          </a:bodyPr>
          <a:lstStyle/>
          <a:p>
            <a:endParaRPr lang="en-CA" dirty="0"/>
          </a:p>
        </p:txBody>
      </p:sp>
      <p:sp>
        <p:nvSpPr>
          <p:cNvPr id="7" name="TextBox 6"/>
          <p:cNvSpPr txBox="1"/>
          <p:nvPr/>
        </p:nvSpPr>
        <p:spPr>
          <a:xfrm>
            <a:off x="6761560" y="3497087"/>
            <a:ext cx="2028468" cy="1320375"/>
          </a:xfrm>
          <a:prstGeom prst="rect">
            <a:avLst/>
          </a:prstGeom>
          <a:solidFill>
            <a:schemeClr val="bg1"/>
          </a:solidFill>
          <a:ln>
            <a:solidFill>
              <a:srgbClr val="FFFF00"/>
            </a:solidFill>
          </a:ln>
        </p:spPr>
        <p:txBody>
          <a:bodyPr wrap="square" lIns="90608" tIns="45304" rIns="90608" bIns="45304" rtlCol="0">
            <a:spAutoFit/>
          </a:bodyPr>
          <a:lstStyle/>
          <a:p>
            <a:r>
              <a:rPr lang="en-CA" sz="2000" dirty="0">
                <a:solidFill>
                  <a:srgbClr val="FFFF00"/>
                </a:solidFill>
              </a:rPr>
              <a:t>C</a:t>
            </a:r>
            <a:r>
              <a:rPr lang="en-CA" sz="2000" dirty="0" smtClean="0">
                <a:solidFill>
                  <a:srgbClr val="FFFF00"/>
                </a:solidFill>
              </a:rPr>
              <a:t>onductors could flash together at any time, creating fire.</a:t>
            </a:r>
            <a:endParaRPr lang="en-CA" sz="2000" dirty="0">
              <a:solidFill>
                <a:srgbClr val="FFFF00"/>
              </a:solidFill>
            </a:endParaRPr>
          </a:p>
        </p:txBody>
      </p:sp>
      <p:cxnSp>
        <p:nvCxnSpPr>
          <p:cNvPr id="10" name="Curved Connector 9"/>
          <p:cNvCxnSpPr/>
          <p:nvPr/>
        </p:nvCxnSpPr>
        <p:spPr>
          <a:xfrm rot="10800000">
            <a:off x="3305654" y="3801182"/>
            <a:ext cx="3305650" cy="69647"/>
          </a:xfrm>
          <a:prstGeom prst="curvedConnector3">
            <a:avLst/>
          </a:prstGeom>
          <a:solidFill>
            <a:schemeClr val="bg1"/>
          </a:solidFill>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696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immediate attention was requested</a:t>
            </a:r>
            <a:br>
              <a:rPr lang="en-CA" dirty="0" smtClean="0"/>
            </a:br>
            <a:r>
              <a:rPr lang="en-CA" dirty="0" smtClean="0"/>
              <a:t>&amp; House was made Safe</a:t>
            </a:r>
            <a:endParaRPr lang="en-CA"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083" y="1596496"/>
            <a:ext cx="5409248" cy="4105275"/>
          </a:xfrm>
        </p:spPr>
      </p:pic>
      <p:grpSp>
        <p:nvGrpSpPr>
          <p:cNvPr id="5" name="Group 4"/>
          <p:cNvGrpSpPr/>
          <p:nvPr/>
        </p:nvGrpSpPr>
        <p:grpSpPr>
          <a:xfrm>
            <a:off x="5634633" y="2790839"/>
            <a:ext cx="2328982" cy="1627440"/>
            <a:chOff x="5715000" y="2743200"/>
            <a:chExt cx="2362200" cy="1631216"/>
          </a:xfrm>
          <a:solidFill>
            <a:schemeClr val="bg1"/>
          </a:solidFill>
        </p:grpSpPr>
        <p:sp>
          <p:nvSpPr>
            <p:cNvPr id="6" name="TextBox 5"/>
            <p:cNvSpPr txBox="1"/>
            <p:nvPr/>
          </p:nvSpPr>
          <p:spPr>
            <a:xfrm>
              <a:off x="6324600" y="2743200"/>
              <a:ext cx="1752600" cy="1631216"/>
            </a:xfrm>
            <a:prstGeom prst="rect">
              <a:avLst/>
            </a:prstGeom>
            <a:grpFill/>
            <a:ln>
              <a:solidFill>
                <a:srgbClr val="FFFF00"/>
              </a:solidFill>
            </a:ln>
          </p:spPr>
          <p:txBody>
            <a:bodyPr wrap="square" rtlCol="0">
              <a:spAutoFit/>
            </a:bodyPr>
            <a:lstStyle/>
            <a:p>
              <a:r>
                <a:rPr lang="en-CA" sz="2000" dirty="0" smtClean="0">
                  <a:solidFill>
                    <a:srgbClr val="FFFF00"/>
                  </a:solidFill>
                </a:rPr>
                <a:t>Within one hour homeowner had their electrician on site to begin repairs. </a:t>
              </a:r>
              <a:endParaRPr lang="en-CA" sz="2000" dirty="0">
                <a:solidFill>
                  <a:srgbClr val="FFFF00"/>
                </a:solidFill>
              </a:endParaRPr>
            </a:p>
          </p:txBody>
        </p:sp>
        <p:cxnSp>
          <p:nvCxnSpPr>
            <p:cNvPr id="7" name="Curved Connector 6"/>
            <p:cNvCxnSpPr/>
            <p:nvPr/>
          </p:nvCxnSpPr>
          <p:spPr>
            <a:xfrm rot="10800000">
              <a:off x="5715000" y="3308866"/>
              <a:ext cx="533400" cy="12700"/>
            </a:xfrm>
            <a:prstGeom prst="curvedConnector3">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235661" y="4767453"/>
            <a:ext cx="1727954" cy="706247"/>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A new service was required.</a:t>
            </a:r>
            <a:endParaRPr lang="en-CA" sz="2000"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95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800" dirty="0" smtClean="0"/>
              <a:t>In Another house: </a:t>
            </a:r>
            <a:r>
              <a:rPr lang="en-CA" sz="2800" dirty="0"/>
              <a:t/>
            </a:r>
            <a:br>
              <a:rPr lang="en-CA" sz="2800" dirty="0"/>
            </a:br>
            <a:r>
              <a:rPr lang="en-CA" sz="2800" dirty="0" smtClean="0"/>
              <a:t>Ground has been broken Due to a detached clamp</a:t>
            </a:r>
            <a:endParaRPr lang="en-CA" sz="28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705" y="1596496"/>
            <a:ext cx="5408004" cy="4105275"/>
          </a:xfrm>
        </p:spPr>
      </p:pic>
      <p:sp>
        <p:nvSpPr>
          <p:cNvPr id="5" name="TextBox 4"/>
          <p:cNvSpPr txBox="1"/>
          <p:nvPr/>
        </p:nvSpPr>
        <p:spPr>
          <a:xfrm>
            <a:off x="6010276" y="2508779"/>
            <a:ext cx="2103596" cy="1627440"/>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Service ground protects house from fire in the event of lightening, or electrical fault. </a:t>
            </a:r>
            <a:endParaRPr lang="en-CA" sz="2000" dirty="0">
              <a:solidFill>
                <a:srgbClr val="FFFF00"/>
              </a:solidFill>
            </a:endParaRPr>
          </a:p>
        </p:txBody>
      </p:sp>
      <p:cxnSp>
        <p:nvCxnSpPr>
          <p:cNvPr id="6" name="Curved Connector 5"/>
          <p:cNvCxnSpPr/>
          <p:nvPr/>
        </p:nvCxnSpPr>
        <p:spPr>
          <a:xfrm rot="10800000">
            <a:off x="4733092" y="3040944"/>
            <a:ext cx="1051798" cy="12671"/>
          </a:xfrm>
          <a:prstGeom prst="curvedConnector3">
            <a:avLst/>
          </a:prstGeom>
          <a:solidFill>
            <a:schemeClr val="bg1"/>
          </a:solidFill>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35661" y="4257322"/>
            <a:ext cx="1878211" cy="706247"/>
          </a:xfrm>
          <a:prstGeom prst="rect">
            <a:avLst/>
          </a:prstGeom>
          <a:solidFill>
            <a:schemeClr val="bg1"/>
          </a:solidFill>
          <a:ln>
            <a:solidFill>
              <a:srgbClr val="FFFF00"/>
            </a:solidFill>
          </a:ln>
        </p:spPr>
        <p:txBody>
          <a:bodyPr wrap="square" lIns="90608" tIns="45304" rIns="90608" bIns="45304" rtlCol="0">
            <a:spAutoFit/>
          </a:bodyPr>
          <a:lstStyle/>
          <a:p>
            <a:r>
              <a:rPr lang="en-CA" sz="2000" dirty="0">
                <a:solidFill>
                  <a:srgbClr val="FFFF00"/>
                </a:solidFill>
              </a:rPr>
              <a:t>T</a:t>
            </a:r>
            <a:r>
              <a:rPr lang="en-CA" sz="2000" dirty="0" smtClean="0">
                <a:solidFill>
                  <a:srgbClr val="FFFF00"/>
                </a:solidFill>
              </a:rPr>
              <a:t>his house is not protected. </a:t>
            </a:r>
            <a:endParaRPr lang="en-CA" sz="2000" dirty="0">
              <a:solidFill>
                <a:srgbClr val="FFFF00"/>
              </a:solidFill>
            </a:endParaRPr>
          </a:p>
        </p:txBody>
      </p:sp>
      <p:sp>
        <p:nvSpPr>
          <p:cNvPr id="8" name="TextBox 7"/>
          <p:cNvSpPr txBox="1"/>
          <p:nvPr/>
        </p:nvSpPr>
        <p:spPr>
          <a:xfrm>
            <a:off x="6235661" y="5147571"/>
            <a:ext cx="1878211" cy="706247"/>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It is a 5 minute fix to make safe. </a:t>
            </a:r>
            <a:endParaRPr lang="en-CA" sz="2000"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36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28" y="274002"/>
            <a:ext cx="8038743" cy="1140354"/>
          </a:xfrm>
        </p:spPr>
        <p:txBody>
          <a:bodyPr>
            <a:normAutofit fontScale="90000"/>
          </a:bodyPr>
          <a:lstStyle/>
          <a:p>
            <a:r>
              <a:rPr lang="en-CA" dirty="0" smtClean="0"/>
              <a:t>In this house:</a:t>
            </a:r>
            <a:br>
              <a:rPr lang="en-CA" dirty="0" smtClean="0"/>
            </a:br>
            <a:r>
              <a:rPr lang="en-CA" dirty="0" smtClean="0"/>
              <a:t>ground was broken due to plumbing repairs</a:t>
            </a:r>
            <a:endParaRPr lang="en-CA" dirty="0"/>
          </a:p>
        </p:txBody>
      </p:sp>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0160"/>
          <a:stretch/>
        </p:blipFill>
        <p:spPr>
          <a:xfrm>
            <a:off x="2776108" y="1642262"/>
            <a:ext cx="3459552" cy="4193455"/>
          </a:xfrm>
          <a:ln>
            <a:noFill/>
          </a:ln>
        </p:spPr>
      </p:pic>
      <p:sp>
        <p:nvSpPr>
          <p:cNvPr id="5" name="TextBox 4"/>
          <p:cNvSpPr txBox="1"/>
          <p:nvPr/>
        </p:nvSpPr>
        <p:spPr>
          <a:xfrm>
            <a:off x="5709762" y="2280708"/>
            <a:ext cx="2629495" cy="1934504"/>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In is not uncommon to find repairs of the copper pipe done with “PEX” pipe. This breaks the electrical grounding, putting house at increased risk of fire</a:t>
            </a:r>
            <a:endParaRPr lang="en-CA" sz="2000" dirty="0">
              <a:solidFill>
                <a:srgbClr val="FFFF00"/>
              </a:solidFill>
            </a:endParaRPr>
          </a:p>
        </p:txBody>
      </p:sp>
      <p:cxnSp>
        <p:nvCxnSpPr>
          <p:cNvPr id="7" name="Curved Connector 6"/>
          <p:cNvCxnSpPr/>
          <p:nvPr/>
        </p:nvCxnSpPr>
        <p:spPr>
          <a:xfrm rot="10800000" flipV="1">
            <a:off x="4582835" y="3357708"/>
            <a:ext cx="976670" cy="2"/>
          </a:xfrm>
          <a:prstGeom prst="curvedConnector3">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61046" y="4615406"/>
            <a:ext cx="1878211" cy="706247"/>
          </a:xfrm>
          <a:prstGeom prst="rect">
            <a:avLst/>
          </a:prstGeom>
          <a:solidFill>
            <a:schemeClr val="bg1"/>
          </a:solidFill>
          <a:ln>
            <a:solidFill>
              <a:srgbClr val="FFFF00"/>
            </a:solidFill>
          </a:ln>
        </p:spPr>
        <p:txBody>
          <a:bodyPr wrap="square" lIns="90608" tIns="45304" rIns="90608" bIns="45304" rtlCol="0">
            <a:spAutoFit/>
          </a:bodyPr>
          <a:lstStyle/>
          <a:p>
            <a:r>
              <a:rPr lang="en-CA" sz="2000" dirty="0" smtClean="0">
                <a:solidFill>
                  <a:srgbClr val="FFFF00"/>
                </a:solidFill>
              </a:rPr>
              <a:t>A 5 minute fix to make safe. </a:t>
            </a:r>
            <a:endParaRPr lang="en-CA" sz="2000"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375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1349</TotalTime>
  <Words>1418</Words>
  <Application>Microsoft Macintosh PowerPoint</Application>
  <PresentationFormat>Custom</PresentationFormat>
  <Paragraphs>120</Paragraphs>
  <Slides>31</Slides>
  <Notes>1</Notes>
  <HiddenSlides>0</HiddenSlides>
  <MMClips>0</MMClips>
  <ScaleCrop>false</ScaleCrop>
  <HeadingPairs>
    <vt:vector size="4" baseType="variant">
      <vt:variant>
        <vt:lpstr>Design Template</vt:lpstr>
      </vt:variant>
      <vt:variant>
        <vt:i4>2</vt:i4>
      </vt:variant>
      <vt:variant>
        <vt:lpstr>Slide Titles</vt:lpstr>
      </vt:variant>
      <vt:variant>
        <vt:i4>31</vt:i4>
      </vt:variant>
    </vt:vector>
  </HeadingPairs>
  <TitlesOfParts>
    <vt:vector size="33" baseType="lpstr">
      <vt:lpstr>Horizon</vt:lpstr>
      <vt:lpstr>Custom Design</vt:lpstr>
      <vt:lpstr>Stay safe!</vt:lpstr>
      <vt:lpstr>Electrical fires are all too Frequent!</vt:lpstr>
      <vt:lpstr>Four areas of the house to examine</vt:lpstr>
      <vt:lpstr>SERVICE PROBLEMS</vt:lpstr>
      <vt:lpstr>In This well kept older home…</vt:lpstr>
      <vt:lpstr>Service had SERIOUS Fire hazard presenT, not recognized by the homeowner</vt:lpstr>
      <vt:lpstr>immediate attention was requested &amp; House was made Safe</vt:lpstr>
      <vt:lpstr>In Another house:  Ground has been broken Due to a detached clamp</vt:lpstr>
      <vt:lpstr>In this house: ground was broken due to plumbing repairs</vt:lpstr>
      <vt:lpstr>In this house: fuses in main disconnect were replaced with metal BARS, putting house at risk of fire</vt:lpstr>
      <vt:lpstr>Panelboard problems</vt:lpstr>
      <vt:lpstr>In this house,   Panelboard was illegally upgraded to 200 amps, putting house at risk of fire</vt:lpstr>
      <vt:lpstr>Oversized breakers: common in old houses Putting house at risk of FIRE</vt:lpstr>
      <vt:lpstr>Obsolete breakers Are often found putting house at risk of fire</vt:lpstr>
      <vt:lpstr>Branch circuit PROBLEMS</vt:lpstr>
      <vt:lpstr>Connections not in boxes</vt:lpstr>
      <vt:lpstr>IN OLDER HOUSES Fire Hazards are Abundant</vt:lpstr>
      <vt:lpstr>lamp holder hazardously installed</vt:lpstr>
      <vt:lpstr>In old houses Handyman Add-on circuits are abundant</vt:lpstr>
      <vt:lpstr>Cables installed without protection</vt:lpstr>
      <vt:lpstr>Hazardous baseboard heater installation</vt:lpstr>
      <vt:lpstr>inDoor cables installed outdoorS deteriorate over time</vt:lpstr>
      <vt:lpstr>Commonly found in basements:  Electrical wires Dangling and live!</vt:lpstr>
      <vt:lpstr>Knob and tube has concerns</vt:lpstr>
      <vt:lpstr>Knob and tube has solutions</vt:lpstr>
      <vt:lpstr>Aluminum Wire also Has Concerns</vt:lpstr>
      <vt:lpstr>Aluminum wiring Has SOlutions</vt:lpstr>
      <vt:lpstr>SOME Tidy-ups done by homeowners create serious fire hazards</vt:lpstr>
      <vt:lpstr>SOME ACTIONS BY occupants  Put house in fire Hazard condition</vt:lpstr>
      <vt:lpstr>    A PowerCheck examination is Comprehensive, impartial and non-invasive. It takes approximately 90 minutes in a typical older home.  </vt:lpstr>
      <vt:lpstr>stay safe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fires in older homes</dc:title>
  <dc:creator>Brian Cook</dc:creator>
  <cp:lastModifiedBy>Laura Redmond</cp:lastModifiedBy>
  <cp:revision>138</cp:revision>
  <cp:lastPrinted>2016-01-12T20:17:40Z</cp:lastPrinted>
  <dcterms:created xsi:type="dcterms:W3CDTF">2016-01-12T19:44:00Z</dcterms:created>
  <dcterms:modified xsi:type="dcterms:W3CDTF">2016-01-12T20:25:50Z</dcterms:modified>
</cp:coreProperties>
</file>