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9"/>
  </p:notesMasterIdLst>
  <p:handoutMasterIdLst>
    <p:handoutMasterId r:id="rId40"/>
  </p:handoutMasterIdLst>
  <p:sldIdLst>
    <p:sldId id="458" r:id="rId2"/>
    <p:sldId id="486" r:id="rId3"/>
    <p:sldId id="400" r:id="rId4"/>
    <p:sldId id="498" r:id="rId5"/>
    <p:sldId id="459" r:id="rId6"/>
    <p:sldId id="487" r:id="rId7"/>
    <p:sldId id="488" r:id="rId8"/>
    <p:sldId id="501" r:id="rId9"/>
    <p:sldId id="489" r:id="rId10"/>
    <p:sldId id="490" r:id="rId11"/>
    <p:sldId id="470" r:id="rId12"/>
    <p:sldId id="385" r:id="rId13"/>
    <p:sldId id="369" r:id="rId14"/>
    <p:sldId id="468" r:id="rId15"/>
    <p:sldId id="478" r:id="rId16"/>
    <p:sldId id="359" r:id="rId17"/>
    <p:sldId id="439" r:id="rId18"/>
    <p:sldId id="467" r:id="rId19"/>
    <p:sldId id="482" r:id="rId20"/>
    <p:sldId id="481" r:id="rId21"/>
    <p:sldId id="473" r:id="rId22"/>
    <p:sldId id="492" r:id="rId23"/>
    <p:sldId id="502" r:id="rId24"/>
    <p:sldId id="483" r:id="rId25"/>
    <p:sldId id="503" r:id="rId26"/>
    <p:sldId id="449" r:id="rId27"/>
    <p:sldId id="485" r:id="rId28"/>
    <p:sldId id="450" r:id="rId29"/>
    <p:sldId id="451" r:id="rId30"/>
    <p:sldId id="507" r:id="rId31"/>
    <p:sldId id="508" r:id="rId32"/>
    <p:sldId id="509" r:id="rId33"/>
    <p:sldId id="506" r:id="rId34"/>
    <p:sldId id="484" r:id="rId35"/>
    <p:sldId id="504" r:id="rId36"/>
    <p:sldId id="505" r:id="rId37"/>
    <p:sldId id="476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386600"/>
    <a:srgbClr val="FFEDB1"/>
    <a:srgbClr val="FFFFFF"/>
    <a:srgbClr val="99FFCC"/>
    <a:srgbClr val="FDFDFD"/>
    <a:srgbClr val="FFFAEF"/>
    <a:srgbClr val="FFF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2400" autoAdjust="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1EB457-2564-40BB-8DF0-D4A625C1B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2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1CE56B6-7803-4E07-9770-2253476E8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12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6A588B4-3831-4B77-BA28-F4A61200D0EA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62DE0C6-51CC-4EB3-8DD9-6D54A2C947FA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B46BC5B-FDCE-4936-A3EB-46124CD13445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8FB7037-C2B3-41DF-B683-ED5E2B627327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B16003E-8420-49F5-81E1-8757C550F6FF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579011-760C-4848-913B-834317BA8E6F}" type="slidenum">
              <a:rPr lang="en-US" sz="1200" smtClean="0"/>
              <a:pPr eaLnBrk="1" hangingPunct="1"/>
              <a:t>18</a:t>
            </a:fld>
            <a:endParaRPr lang="en-US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42C329E-E6D1-42F8-8A4C-D12A8AC25ACA}" type="slidenum">
              <a:rPr lang="en-US" sz="1200" smtClean="0"/>
              <a:pPr eaLnBrk="1" hangingPunct="1"/>
              <a:t>19</a:t>
            </a:fld>
            <a:endParaRPr lang="en-US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F2E199C-630D-4693-9B16-90A4AAFE79FB}" type="slidenum">
              <a:rPr lang="en-US" sz="1200" smtClean="0"/>
              <a:pPr eaLnBrk="1" hangingPunct="1"/>
              <a:t>20</a:t>
            </a:fld>
            <a:endParaRPr lang="en-US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BA52DBE-12D9-46C9-876F-E1E99FBA81E2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A749D17-0AD4-468C-9DB7-540ED94FB4CA}" type="slidenum">
              <a:rPr lang="en-US" sz="1200" smtClean="0"/>
              <a:pPr eaLnBrk="1" hangingPunct="1"/>
              <a:t>24</a:t>
            </a:fld>
            <a:endParaRPr lang="en-US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63ED22F-28E8-46FA-8169-A4DC006FEF56}" type="slidenum">
              <a:rPr lang="en-US" sz="1200" smtClean="0"/>
              <a:pPr eaLnBrk="1" hangingPunct="1"/>
              <a:t>26</a:t>
            </a:fld>
            <a:endParaRPr lang="en-US" sz="12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969DEDB-EFB1-43A0-A2E2-BF0B133AB0DB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08B066D-488B-4023-9DD3-0BA83EFE58C2}" type="slidenum">
              <a:rPr lang="en-US" sz="1200" smtClean="0"/>
              <a:pPr eaLnBrk="1" hangingPunct="1"/>
              <a:t>27</a:t>
            </a:fld>
            <a:endParaRPr lang="en-US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2387AE7-CBC9-4E9E-A91B-FB8F7E51CA46}" type="slidenum">
              <a:rPr lang="en-US" sz="1200" smtClean="0"/>
              <a:pPr eaLnBrk="1" hangingPunct="1"/>
              <a:t>28</a:t>
            </a:fld>
            <a:endParaRPr lang="en-US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190DA0C-C423-44B1-8F73-1C2E38BBE55E}" type="slidenum">
              <a:rPr lang="en-US" sz="1200" smtClean="0"/>
              <a:pPr eaLnBrk="1" hangingPunct="1"/>
              <a:t>29</a:t>
            </a:fld>
            <a:endParaRPr lang="en-US" sz="12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http://blog.cleveland.com/metro/2007/12/third_child_killed_by_shaker_h.html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76679AE-C760-4399-8607-C3D410AD2A91}" type="slidenum">
              <a:rPr lang="en-US" sz="1200" smtClean="0"/>
              <a:pPr eaLnBrk="1" hangingPunct="1"/>
              <a:t>30</a:t>
            </a:fld>
            <a:endParaRPr lang="en-US" sz="12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FA75E2D-DC1B-4E9B-A546-0507C07FCBC6}" type="slidenum">
              <a:rPr lang="en-US" sz="1200" smtClean="0"/>
              <a:pPr eaLnBrk="1" hangingPunct="1"/>
              <a:t>31</a:t>
            </a:fld>
            <a:endParaRPr lang="en-US" sz="12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0B32D3C-644F-4B10-BE3C-1B110E6A834A}" type="slidenum">
              <a:rPr lang="en-US" sz="1200" smtClean="0"/>
              <a:pPr eaLnBrk="1" hangingPunct="1"/>
              <a:t>32</a:t>
            </a:fld>
            <a:endParaRPr lang="en-US" sz="12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</a:rPr>
              <a:t>Statistically old homes are more dangerous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This is primarily due to the compounding effect of handyman tinkering, building-up over the years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This is particularly noticeable in homes with secondary suites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If we were to examine all houses pre-25 years we would identify the vast majority of dangerous homes</a:t>
            </a:r>
          </a:p>
          <a:p>
            <a:pPr eaLnBrk="1" hangingPunct="1"/>
            <a:r>
              <a:rPr lang="en-US" b="1" smtClean="0">
                <a:latin typeface="Arial" pitchFamily="34" charset="0"/>
              </a:rPr>
              <a:t>Notes on data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Values based on preliminary data from 150 homes examined to date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With larger sample, values may vary from above, however clearly there is a trend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6304FDC-DA99-4BFC-9309-0DBE176DC61D}" type="slidenum">
              <a:rPr lang="en-US" sz="1200" smtClean="0"/>
              <a:pPr eaLnBrk="1" hangingPunct="1"/>
              <a:t>33</a:t>
            </a:fld>
            <a:endParaRPr lang="en-US" sz="12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B140A7C-6180-4116-9391-76EC2D696C1C}" type="slidenum">
              <a:rPr lang="en-US" sz="1200" smtClean="0"/>
              <a:pPr eaLnBrk="1" hangingPunct="1"/>
              <a:t>34</a:t>
            </a:fld>
            <a:endParaRPr lang="en-US" sz="12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3B54D6F-9F20-4438-B494-5B0BCB951DE7}" type="slidenum">
              <a:rPr lang="en-US" sz="1200" smtClean="0"/>
              <a:pPr eaLnBrk="1" hangingPunct="1"/>
              <a:t>37</a:t>
            </a:fld>
            <a:endParaRPr lang="en-US" sz="12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0CE6BFE-D765-4D2A-A4B4-0A3C09798112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9F7FF8A5-6084-4237-A870-7D4B00914111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7210947-2D51-4EB6-A8F4-1574715FDE20}" type="slidenum">
              <a:rPr lang="en-US" sz="1200"/>
              <a:pPr algn="r" eaLnBrk="1" hangingPunct="1"/>
              <a:t>9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D5853AB-E765-4EA1-B325-DE8EEA67B772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AEA76A6-2D65-40AC-AB66-313E5614CBAF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  <p:sp>
        <p:nvSpPr>
          <p:cNvPr id="624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B0A5A5B-3436-4F17-81FC-F1665C640C8C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FAF8461-534C-4417-A290-AD21D3FFA527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latin typeface="Times New Roman" pitchFamily="18" charset="0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en-CA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en-CA"/>
            </a:p>
          </p:txBody>
        </p:sp>
      </p:grpSp>
      <p:sp>
        <p:nvSpPr>
          <p:cNvPr id="282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8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26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 marL="0" indent="0">
              <a:buFontTx/>
              <a:buNone/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A6D8AA5-9521-456A-8064-054D4EF5C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71518"/>
      </p:ext>
    </p:extLst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5146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514600"/>
            <a:ext cx="3924300" cy="3733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65438" y="6429315"/>
            <a:ext cx="3938587" cy="40011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dirty="0" smtClean="0"/>
              <a:t>© PowerCheck </a:t>
            </a:r>
            <a:r>
              <a:rPr lang="en-US" b="0" dirty="0" smtClean="0"/>
              <a:t>2012</a:t>
            </a:r>
          </a:p>
          <a:p>
            <a:pPr>
              <a:defRPr/>
            </a:pPr>
            <a:endParaRPr lang="en-US" b="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53053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5146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91100" y="2514600"/>
            <a:ext cx="3924300" cy="1790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91100" y="4457700"/>
            <a:ext cx="3924300" cy="1790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PowerCheck </a:t>
            </a:r>
            <a:r>
              <a:rPr lang="en-US" b="0"/>
              <a:t>Electrical Safety Services 2009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89623"/>
      </p:ext>
    </p:extLst>
  </p:cSld>
  <p:clrMapOvr>
    <a:masterClrMapping/>
  </p:clrMapOvr>
  <p:transition advClick="0" advTm="1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762000"/>
            <a:ext cx="800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PowerCheck </a:t>
            </a:r>
            <a:r>
              <a:rPr lang="en-US" b="0"/>
              <a:t>Electrical Safety Services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16488"/>
      </p:ext>
    </p:extLst>
  </p:cSld>
  <p:clrMapOvr>
    <a:masterClrMapping/>
  </p:clrMapOvr>
  <p:transition advClick="0" advTm="1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5146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1100" y="25146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PowerCheck </a:t>
            </a:r>
            <a:r>
              <a:rPr lang="en-US" b="0"/>
              <a:t>Electrical Safety Services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31085"/>
      </p:ext>
    </p:extLst>
  </p:cSld>
  <p:clrMapOvr>
    <a:masterClrMapping/>
  </p:clrMapOvr>
  <p:transition advClick="0" advTm="1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514600"/>
            <a:ext cx="8001000" cy="1790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457700"/>
            <a:ext cx="8001000" cy="1790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PowerCheck </a:t>
            </a:r>
            <a:r>
              <a:rPr lang="en-US" b="0" dirty="0" smtClean="0"/>
              <a:t>Electrical Safety Services 2012</a:t>
            </a:r>
            <a:endParaRPr lang="en-US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41868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PowerCheck </a:t>
            </a:r>
            <a:r>
              <a:rPr lang="en-US" b="0"/>
              <a:t>Electrical Safety Services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5214"/>
      </p:ext>
    </p:extLst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PowerCheck </a:t>
            </a:r>
            <a:r>
              <a:rPr lang="en-US" b="0"/>
              <a:t>Electrical Safety Services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35446"/>
      </p:ext>
    </p:extLst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PowerCheck </a:t>
            </a:r>
            <a:r>
              <a:rPr lang="en-US" b="0"/>
              <a:t>Electrical Safety Services 2009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3086"/>
      </p:ext>
    </p:extLst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PowerCheck </a:t>
            </a:r>
            <a:r>
              <a:rPr lang="en-US" b="0"/>
              <a:t>Electrical Safety Services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64388"/>
      </p:ext>
    </p:extLst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PowerCheck </a:t>
            </a:r>
            <a:r>
              <a:rPr lang="en-US" b="0"/>
              <a:t>Electrical Safety Services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74890"/>
      </p:ext>
    </p:extLst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PowerCheck </a:t>
            </a:r>
            <a:r>
              <a:rPr lang="en-US" b="0"/>
              <a:t>Electrical Safety Services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35958"/>
      </p:ext>
    </p:extLst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PowerCheck </a:t>
            </a:r>
            <a:r>
              <a:rPr lang="en-US" b="0"/>
              <a:t>Electrical Safety Services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89832"/>
      </p:ext>
    </p:extLst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PowerCheck </a:t>
            </a:r>
            <a:r>
              <a:rPr lang="en-US" b="0"/>
              <a:t>Electrical Safety Services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08370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en-CA"/>
            </a:p>
          </p:txBody>
        </p:sp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en-CA"/>
            </a:p>
          </p:txBody>
        </p:sp>
      </p:grpSp>
      <p:sp>
        <p:nvSpPr>
          <p:cNvPr id="102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514600"/>
            <a:ext cx="800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16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16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5438" y="6584950"/>
            <a:ext cx="39385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000"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PowerCheck Electrical Safety Services 2009</a:t>
            </a:r>
          </a:p>
        </p:txBody>
      </p:sp>
      <p:sp>
        <p:nvSpPr>
          <p:cNvPr id="2816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1978025"/>
            <a:ext cx="587375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buFontTx/>
              <a:buAutoNum type="arabicPeriod"/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3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en-CA"/>
            </a:p>
          </p:txBody>
        </p:sp>
        <p:sp>
          <p:nvSpPr>
            <p:cNvPr id="103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en-C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</p:sldLayoutIdLst>
  <p:transition advClick="0" advTm="15000"/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5000"/>
        <a:buFont typeface="Symbol" pitchFamily="18" charset="2"/>
        <a:buChar char="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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8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8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8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8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check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Electrical Risks, Safety and Solutions for Older Homes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876550"/>
            <a:ext cx="3708400" cy="1847850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Presented by: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Brian Cook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/>
              <a:t>PowerCheck Electrical </a:t>
            </a:r>
            <a:br>
              <a:rPr lang="en-US" sz="1800" b="1" smtClean="0"/>
            </a:br>
            <a:r>
              <a:rPr lang="en-US" sz="1800" b="1" smtClean="0"/>
              <a:t>Safety Services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>
                <a:hlinkClick r:id="rId3"/>
              </a:rPr>
              <a:t>www.powercheck.ca</a:t>
            </a:r>
            <a:endParaRPr lang="en-US" sz="1800" smtClean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4" descr="aluminum wiring_bur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1463" r="2197" b="7526"/>
          <a:stretch>
            <a:fillRect/>
          </a:stretch>
        </p:blipFill>
        <p:spPr bwMode="auto">
          <a:xfrm>
            <a:off x="2286000" y="2513013"/>
            <a:ext cx="51054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…can create over-heated conductors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5438" y="6584950"/>
            <a:ext cx="3938587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Wiring before 1950: Knob and tube</a:t>
            </a:r>
          </a:p>
        </p:txBody>
      </p:sp>
      <p:sp>
        <p:nvSpPr>
          <p:cNvPr id="30724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449513"/>
            <a:ext cx="4521696" cy="3875087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en-US" sz="2400" b="1" dirty="0" smtClean="0"/>
              <a:t>Installed in nearly all homes built before 1950.</a:t>
            </a:r>
          </a:p>
          <a:p>
            <a:pPr eaLnBrk="1" hangingPunct="1">
              <a:spcBef>
                <a:spcPct val="60000"/>
              </a:spcBef>
            </a:pPr>
            <a:r>
              <a:rPr lang="en-US" sz="2400" b="1" dirty="0" smtClean="0"/>
              <a:t>Still present in </a:t>
            </a:r>
            <a:r>
              <a:rPr lang="en-US" sz="2400" b="1" i="1" dirty="0" smtClean="0"/>
              <a:t>most </a:t>
            </a:r>
            <a:br>
              <a:rPr lang="en-US" sz="2400" b="1" i="1" dirty="0" smtClean="0"/>
            </a:br>
            <a:r>
              <a:rPr lang="en-US" sz="2400" b="1" dirty="0" smtClean="0"/>
              <a:t>pre-1950 homes today.</a:t>
            </a:r>
          </a:p>
          <a:p>
            <a:pPr eaLnBrk="1" hangingPunct="1">
              <a:spcBef>
                <a:spcPct val="60000"/>
              </a:spcBef>
            </a:pPr>
            <a:r>
              <a:rPr lang="en-US" sz="2400" b="1" dirty="0" smtClean="0"/>
              <a:t>Often concealed </a:t>
            </a:r>
            <a:r>
              <a:rPr lang="en-US" sz="2400" b="1" dirty="0" smtClean="0"/>
              <a:t>thus</a:t>
            </a:r>
            <a:r>
              <a:rPr lang="en-US" sz="2400" b="1" dirty="0" smtClean="0"/>
              <a:t> </a:t>
            </a:r>
            <a:r>
              <a:rPr lang="en-US" sz="2400" b="1" dirty="0" smtClean="0"/>
              <a:t>hard to identify, particularly if outlets have been </a:t>
            </a:r>
            <a:r>
              <a:rPr lang="en-US" sz="2400" b="1" dirty="0" smtClean="0"/>
              <a:t>changed.</a:t>
            </a:r>
            <a:endParaRPr lang="en-US" dirty="0" smtClean="0"/>
          </a:p>
        </p:txBody>
      </p:sp>
      <p:pic>
        <p:nvPicPr>
          <p:cNvPr id="30725" name="Picture 1038" descr="two-prong receptacle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2513" y="2819400"/>
            <a:ext cx="1792287" cy="2438400"/>
          </a:xfrm>
        </p:spPr>
      </p:pic>
      <p:sp>
        <p:nvSpPr>
          <p:cNvPr id="30726" name="Text Box 1039"/>
          <p:cNvSpPr txBox="1">
            <a:spLocks noChangeArrowheads="1"/>
          </p:cNvSpPr>
          <p:nvPr/>
        </p:nvSpPr>
        <p:spPr bwMode="auto">
          <a:xfrm>
            <a:off x="5940152" y="5318125"/>
            <a:ext cx="23042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 smtClean="0"/>
              <a:t>Original two-prong, ungrounded </a:t>
            </a:r>
            <a:r>
              <a:rPr lang="en-US" sz="1600" dirty="0"/>
              <a:t>receptacle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5438" y="6584950"/>
            <a:ext cx="3938587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Knob and tube: Qualities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438400"/>
            <a:ext cx="4305300" cy="4162425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Characteristics:</a:t>
            </a:r>
          </a:p>
          <a:p>
            <a:pPr lvl="1" eaLnBrk="1" hangingPunct="1">
              <a:buFont typeface="Symbol" pitchFamily="18" charset="2"/>
              <a:buChar char="-"/>
            </a:pPr>
            <a:r>
              <a:rPr lang="en-US" sz="1800" dirty="0" smtClean="0"/>
              <a:t>Two single conductors</a:t>
            </a:r>
          </a:p>
          <a:p>
            <a:pPr lvl="1" eaLnBrk="1" hangingPunct="1">
              <a:buFont typeface="Symbol" pitchFamily="18" charset="2"/>
              <a:buChar char="-"/>
            </a:pPr>
            <a:r>
              <a:rPr lang="en-US" sz="1800" dirty="0" smtClean="0"/>
              <a:t>Supported by porcelain </a:t>
            </a:r>
            <a:br>
              <a:rPr lang="en-US" sz="1800" dirty="0" smtClean="0"/>
            </a:br>
            <a:r>
              <a:rPr lang="en-US" sz="1800" dirty="0" smtClean="0"/>
              <a:t>knobs and tubes 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buClrTx/>
            </a:pPr>
            <a:r>
              <a:rPr lang="en-US" sz="2000" b="1" dirty="0" smtClean="0"/>
              <a:t>A  well designed system:</a:t>
            </a:r>
          </a:p>
          <a:p>
            <a:pPr lvl="1" eaLnBrk="1" hangingPunct="1">
              <a:buClrTx/>
              <a:buFont typeface="Symbol" pitchFamily="18" charset="2"/>
              <a:buChar char="-"/>
            </a:pPr>
            <a:r>
              <a:rPr lang="en-US" sz="1800" dirty="0" smtClean="0"/>
              <a:t>Heavy gauge conductors</a:t>
            </a:r>
          </a:p>
          <a:p>
            <a:pPr lvl="1" eaLnBrk="1" hangingPunct="1">
              <a:buClrTx/>
              <a:buFont typeface="Symbol" pitchFamily="18" charset="2"/>
              <a:buChar char="-"/>
            </a:pPr>
            <a:r>
              <a:rPr lang="en-US" sz="1800" dirty="0" smtClean="0"/>
              <a:t>Spaced well apart</a:t>
            </a:r>
          </a:p>
          <a:p>
            <a:pPr lvl="1" eaLnBrk="1" hangingPunct="1">
              <a:buClrTx/>
              <a:buFont typeface="Symbol" pitchFamily="18" charset="2"/>
              <a:buChar char="-"/>
            </a:pPr>
            <a:r>
              <a:rPr lang="en-US" sz="1800" dirty="0" smtClean="0"/>
              <a:t>All connections soldered</a:t>
            </a:r>
            <a:endParaRPr lang="en-US" sz="1800" b="1" dirty="0" smtClean="0"/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buClrTx/>
            </a:pPr>
            <a:r>
              <a:rPr lang="en-US" sz="2000" b="1" dirty="0" smtClean="0"/>
              <a:t>Work </a:t>
            </a:r>
            <a:r>
              <a:rPr lang="en-US" sz="2000" b="1" i="1" dirty="0" smtClean="0"/>
              <a:t>seldom</a:t>
            </a:r>
            <a:r>
              <a:rPr lang="en-US" sz="2000" b="1" dirty="0" smtClean="0"/>
              <a:t> done by non-professionals</a:t>
            </a:r>
          </a:p>
        </p:txBody>
      </p:sp>
      <p:sp>
        <p:nvSpPr>
          <p:cNvPr id="31749" name="Text Box 27"/>
          <p:cNvSpPr txBox="1">
            <a:spLocks noChangeArrowheads="1"/>
          </p:cNvSpPr>
          <p:nvPr/>
        </p:nvSpPr>
        <p:spPr bwMode="auto">
          <a:xfrm>
            <a:off x="5365750" y="5165725"/>
            <a:ext cx="33210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/>
              <a:t>If basement has been finished, and new panel installed, knob and tube is likely concealed, behind the walls and in the ceilings</a:t>
            </a:r>
            <a:endParaRPr lang="en-US" sz="1600" dirty="0"/>
          </a:p>
        </p:txBody>
      </p:sp>
      <p:pic>
        <p:nvPicPr>
          <p:cNvPr id="31750" name="Picture 29" descr="Knob_and_tube_Wikipe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750" y="2514600"/>
            <a:ext cx="3397250" cy="2554288"/>
          </a:xfrm>
        </p:spPr>
      </p:pic>
      <p:sp>
        <p:nvSpPr>
          <p:cNvPr id="31751" name="Text Box 33"/>
          <p:cNvSpPr txBox="1">
            <a:spLocks noChangeArrowheads="1"/>
          </p:cNvSpPr>
          <p:nvPr/>
        </p:nvSpPr>
        <p:spPr bwMode="auto">
          <a:xfrm>
            <a:off x="5486400" y="30480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knobs</a:t>
            </a:r>
          </a:p>
        </p:txBody>
      </p:sp>
      <p:sp>
        <p:nvSpPr>
          <p:cNvPr id="31752" name="Text Box 34"/>
          <p:cNvSpPr txBox="1">
            <a:spLocks noChangeArrowheads="1"/>
          </p:cNvSpPr>
          <p:nvPr/>
        </p:nvSpPr>
        <p:spPr bwMode="auto">
          <a:xfrm>
            <a:off x="7772400" y="3032125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tubes</a:t>
            </a:r>
          </a:p>
        </p:txBody>
      </p:sp>
      <p:sp>
        <p:nvSpPr>
          <p:cNvPr id="31753" name="Line 36"/>
          <p:cNvSpPr>
            <a:spLocks noChangeShapeType="1"/>
          </p:cNvSpPr>
          <p:nvPr/>
        </p:nvSpPr>
        <p:spPr bwMode="auto">
          <a:xfrm>
            <a:off x="6096000" y="3429000"/>
            <a:ext cx="1524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31754" name="Line 37"/>
          <p:cNvSpPr>
            <a:spLocks noChangeShapeType="1"/>
          </p:cNvSpPr>
          <p:nvPr/>
        </p:nvSpPr>
        <p:spPr bwMode="auto">
          <a:xfrm>
            <a:off x="6172200" y="3429000"/>
            <a:ext cx="3810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31755" name="Line 38"/>
          <p:cNvSpPr>
            <a:spLocks noChangeShapeType="1"/>
          </p:cNvSpPr>
          <p:nvPr/>
        </p:nvSpPr>
        <p:spPr bwMode="auto">
          <a:xfrm flipH="1">
            <a:off x="7848600" y="3352800"/>
            <a:ext cx="30480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31756" name="Line 39"/>
          <p:cNvSpPr>
            <a:spLocks noChangeShapeType="1"/>
          </p:cNvSpPr>
          <p:nvPr/>
        </p:nvSpPr>
        <p:spPr bwMode="auto">
          <a:xfrm flipH="1">
            <a:off x="8153400" y="3352800"/>
            <a:ext cx="7620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5438" y="6584950"/>
            <a:ext cx="3938587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Knob and tube: Hazards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514600"/>
            <a:ext cx="4593704" cy="41148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Tx/>
              <a:buSzPct val="125000"/>
              <a:buFont typeface="Times"/>
              <a:buChar char="•"/>
            </a:pPr>
            <a:r>
              <a:rPr lang="en-US" sz="2000" dirty="0" smtClean="0"/>
              <a:t>Original 2-prong</a:t>
            </a:r>
            <a:r>
              <a:rPr lang="en-US" sz="1800" dirty="0" smtClean="0"/>
              <a:t> </a:t>
            </a:r>
            <a:r>
              <a:rPr lang="en-US" sz="2000" dirty="0" smtClean="0"/>
              <a:t>outlets: Now 3-prong: </a:t>
            </a:r>
            <a:br>
              <a:rPr lang="en-US" sz="2000" dirty="0" smtClean="0"/>
            </a:br>
            <a:r>
              <a:rPr lang="en-US" sz="2000" b="1" dirty="0" smtClean="0"/>
              <a:t>Result: No ground protection</a:t>
            </a:r>
          </a:p>
          <a:p>
            <a:pPr eaLnBrk="1" hangingPunct="1">
              <a:spcBef>
                <a:spcPts val="600"/>
              </a:spcBef>
              <a:buClrTx/>
              <a:buSzPct val="125000"/>
              <a:buFont typeface="Times"/>
              <a:buChar char="•"/>
            </a:pPr>
            <a:r>
              <a:rPr lang="en-US" sz="2000" dirty="0" smtClean="0"/>
              <a:t>Original lighting: Now recessed lighting  </a:t>
            </a:r>
            <a:br>
              <a:rPr lang="en-US" sz="2000" dirty="0" smtClean="0"/>
            </a:br>
            <a:r>
              <a:rPr lang="en-US" sz="2000" b="1" dirty="0" smtClean="0"/>
              <a:t>Result: Insulation breakdown</a:t>
            </a:r>
          </a:p>
          <a:p>
            <a:pPr eaLnBrk="1" hangingPunct="1">
              <a:spcBef>
                <a:spcPts val="600"/>
              </a:spcBef>
              <a:buClrTx/>
              <a:buSzPct val="125000"/>
              <a:buFont typeface="Times"/>
              <a:buChar char="•"/>
            </a:pPr>
            <a:r>
              <a:rPr lang="en-US" sz="2000" dirty="0" smtClean="0"/>
              <a:t>The limited number of outlets in older </a:t>
            </a:r>
            <a:r>
              <a:rPr lang="en-US" sz="2000" dirty="0" smtClean="0"/>
              <a:t>homes </a:t>
            </a:r>
            <a:r>
              <a:rPr lang="en-US" sz="2000" dirty="0" smtClean="0"/>
              <a:t>spurred add-on circuits, so often installed by unqualified people.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b="1" dirty="0" smtClean="0"/>
              <a:t>Result: Hazardous add-on circuits</a:t>
            </a:r>
            <a:br>
              <a:rPr lang="en-US" sz="2000" b="1" dirty="0" smtClean="0"/>
            </a:br>
            <a:endParaRPr lang="en-US" sz="2000" b="1" dirty="0" smtClean="0"/>
          </a:p>
          <a:p>
            <a:pPr eaLnBrk="1" hangingPunct="1">
              <a:spcBef>
                <a:spcPts val="600"/>
              </a:spcBef>
              <a:buClrTx/>
              <a:buSzPct val="125000"/>
              <a:buFont typeface="Times"/>
              <a:buChar char="•"/>
            </a:pPr>
            <a:endParaRPr lang="en-US" sz="2000" b="1" dirty="0" smtClean="0"/>
          </a:p>
        </p:txBody>
      </p:sp>
      <p:sp>
        <p:nvSpPr>
          <p:cNvPr id="32773" name="Text Box 32"/>
          <p:cNvSpPr txBox="1">
            <a:spLocks noChangeArrowheads="1"/>
          </p:cNvSpPr>
          <p:nvPr/>
        </p:nvSpPr>
        <p:spPr bwMode="auto">
          <a:xfrm>
            <a:off x="5334000" y="4584030"/>
            <a:ext cx="3657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/>
              <a:t>In </a:t>
            </a:r>
            <a:r>
              <a:rPr lang="en-US" sz="1600" dirty="0" smtClean="0"/>
              <a:t>99% of older </a:t>
            </a:r>
            <a:r>
              <a:rPr lang="en-US" sz="1600" dirty="0"/>
              <a:t>homes, the original 2-prong outlets have been found swapped for modern </a:t>
            </a:r>
            <a:r>
              <a:rPr lang="en-US" sz="1600" dirty="0" smtClean="0"/>
              <a:t>3-prong, falsely presenting receptacles are grounded.</a:t>
            </a:r>
            <a:endParaRPr lang="en-US" sz="1800" dirty="0"/>
          </a:p>
        </p:txBody>
      </p:sp>
      <p:pic>
        <p:nvPicPr>
          <p:cNvPr id="32774" name="Picture 35" descr="two-prong receptacle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2425" y="2589213"/>
            <a:ext cx="1120775" cy="1524000"/>
          </a:xfrm>
        </p:spPr>
      </p:pic>
      <p:pic>
        <p:nvPicPr>
          <p:cNvPr id="32775" name="Picture 37" descr="Decora receptac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0263" y="2360613"/>
            <a:ext cx="1576387" cy="2057400"/>
          </a:xfrm>
        </p:spPr>
      </p:pic>
      <p:sp>
        <p:nvSpPr>
          <p:cNvPr id="32776" name="AutoShape 38"/>
          <p:cNvSpPr>
            <a:spLocks noChangeArrowheads="1"/>
          </p:cNvSpPr>
          <p:nvPr/>
        </p:nvSpPr>
        <p:spPr bwMode="auto">
          <a:xfrm>
            <a:off x="6781800" y="3122613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CA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5438" y="6584950"/>
            <a:ext cx="3938587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Knob and tube: Solutions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514600"/>
            <a:ext cx="4419600" cy="3733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30000"/>
              </a:spcBef>
              <a:buClrTx/>
              <a:buFontTx/>
              <a:buAutoNum type="arabicPeriod"/>
            </a:pPr>
            <a:r>
              <a:rPr lang="en-US" sz="2000" b="1" dirty="0" smtClean="0"/>
              <a:t>Rewire:</a:t>
            </a:r>
            <a:r>
              <a:rPr lang="en-US" sz="2000" dirty="0" smtClean="0"/>
              <a:t> </a:t>
            </a:r>
            <a:r>
              <a:rPr lang="en-US" sz="2000" b="1" dirty="0" smtClean="0"/>
              <a:t>$20,000 +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or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30000"/>
              </a:spcBef>
              <a:buClrTx/>
              <a:buFontTx/>
              <a:buAutoNum type="arabicPeriod"/>
            </a:pPr>
            <a:r>
              <a:rPr lang="en-US" sz="2000" b="1" dirty="0" smtClean="0"/>
              <a:t>If wiring checks out fine: </a:t>
            </a:r>
            <a:br>
              <a:rPr lang="en-US" sz="2000" b="1" dirty="0" smtClean="0"/>
            </a:br>
            <a:r>
              <a:rPr lang="en-US" sz="2000" dirty="0" smtClean="0"/>
              <a:t>GFCIs can provide excellent ground protection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r>
              <a:rPr lang="en-US" sz="2000" b="1" dirty="0" smtClean="0"/>
              <a:t>$20 each</a:t>
            </a: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buClrTx/>
              <a:buNone/>
            </a:pPr>
            <a:endParaRPr lang="en-US" sz="2000" b="1" dirty="0" smtClean="0"/>
          </a:p>
          <a:p>
            <a:pPr marL="0" indent="0" algn="ctr" eaLnBrk="1" hangingPunct="1">
              <a:lnSpc>
                <a:spcPct val="90000"/>
              </a:lnSpc>
              <a:spcBef>
                <a:spcPct val="30000"/>
              </a:spcBef>
              <a:buClrTx/>
              <a:buNone/>
            </a:pPr>
            <a:r>
              <a:rPr lang="en-US" sz="2000" b="1" dirty="0" smtClean="0"/>
              <a:t>Note:</a:t>
            </a:r>
            <a:r>
              <a:rPr lang="en-US" sz="2000" dirty="0" smtClean="0"/>
              <a:t> Vast majority of homes: </a:t>
            </a:r>
            <a:br>
              <a:rPr lang="en-US" sz="2000" dirty="0" smtClean="0"/>
            </a:br>
            <a:r>
              <a:rPr lang="en-US" sz="2000" dirty="0" smtClean="0"/>
              <a:t>Old wiring = Excellent condition!</a:t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 algn="ctr" eaLnBrk="1" hangingPunct="1">
              <a:lnSpc>
                <a:spcPct val="60000"/>
              </a:lnSpc>
              <a:spcBef>
                <a:spcPct val="30000"/>
              </a:spcBef>
              <a:buClrTx/>
              <a:buFontTx/>
              <a:buNone/>
            </a:pPr>
            <a:r>
              <a:rPr lang="en-US" sz="1800" b="1" dirty="0" smtClean="0"/>
              <a:t>AN EXCELLENT SOLUTION!</a:t>
            </a:r>
            <a:endParaRPr lang="en-US" sz="1600" b="1" dirty="0" smtClean="0"/>
          </a:p>
          <a:p>
            <a:pPr marL="457200" indent="-457200" algn="ctr" eaLnBrk="1" hangingPunct="1">
              <a:lnSpc>
                <a:spcPct val="80000"/>
              </a:lnSpc>
              <a:spcBef>
                <a:spcPct val="30000"/>
              </a:spcBef>
              <a:buClrTx/>
              <a:buFontTx/>
              <a:buAutoNum type="arabicPeriod"/>
            </a:pPr>
            <a:endParaRPr lang="en-US" sz="1800" b="1" dirty="0" smtClean="0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715000" y="4800600"/>
            <a:ext cx="3251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GFCI receptacle provides excellent ground protection. </a:t>
            </a:r>
            <a:br>
              <a:rPr lang="en-US" sz="1600"/>
            </a:br>
            <a:r>
              <a:rPr lang="en-US" sz="1600"/>
              <a:t>It disconnects the power if leakage to ground exceeds 5 mA.</a:t>
            </a:r>
          </a:p>
        </p:txBody>
      </p:sp>
      <p:pic>
        <p:nvPicPr>
          <p:cNvPr id="33798" name="Picture 14" descr="gfci_outl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00" y="2514600"/>
            <a:ext cx="1363663" cy="2197100"/>
          </a:xfr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5438" y="6584950"/>
            <a:ext cx="3938587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Knob and tube: </a:t>
            </a:r>
            <a:r>
              <a:rPr lang="en-US" dirty="0"/>
              <a:t>F</a:t>
            </a:r>
            <a:r>
              <a:rPr lang="en-US" dirty="0" smtClean="0"/>
              <a:t>indings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ClrTx/>
              <a:buFont typeface="Wingdings" pitchFamily="2" charset="2"/>
              <a:buNone/>
            </a:pPr>
            <a:r>
              <a:rPr lang="en-US" b="1" dirty="0" smtClean="0"/>
              <a:t>In 99% of homes:</a:t>
            </a:r>
            <a:endParaRPr lang="en-US" sz="2400" b="1" dirty="0" smtClean="0"/>
          </a:p>
          <a:p>
            <a:pPr marL="533400" indent="-533400" eaLnBrk="1" hangingPunct="1">
              <a:lnSpc>
                <a:spcPct val="80000"/>
              </a:lnSpc>
              <a:buClrTx/>
              <a:buSzPct val="120000"/>
              <a:buFont typeface="Times"/>
              <a:buChar char="•"/>
            </a:pPr>
            <a:r>
              <a:rPr lang="en-US" sz="2000" b="1" dirty="0" smtClean="0"/>
              <a:t>Knob and tube wiring is still live today</a:t>
            </a:r>
          </a:p>
          <a:p>
            <a:pPr marL="914400" lvl="1" indent="-457200" eaLnBrk="1" hangingPunct="1">
              <a:lnSpc>
                <a:spcPct val="80000"/>
              </a:lnSpc>
              <a:buClrTx/>
            </a:pPr>
            <a:r>
              <a:rPr lang="en-US" sz="1800" dirty="0" smtClean="0"/>
              <a:t>Usually not visible due to new panel and finished basement.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60000"/>
              </a:spcBef>
              <a:buClrTx/>
              <a:buSzPct val="120000"/>
              <a:buFont typeface="Times"/>
              <a:buChar char="•"/>
            </a:pPr>
            <a:r>
              <a:rPr lang="en-US" sz="2000" b="1" dirty="0" smtClean="0"/>
              <a:t>Knob-and-tube wiring is in excellent condition</a:t>
            </a:r>
            <a:r>
              <a:rPr lang="en-US" sz="2000" dirty="0" smtClean="0"/>
              <a:t> 	</a:t>
            </a:r>
          </a:p>
          <a:p>
            <a:pPr marL="914400" lvl="1" indent="-457200" eaLnBrk="1" hangingPunct="1">
              <a:lnSpc>
                <a:spcPct val="80000"/>
              </a:lnSpc>
              <a:buClrTx/>
            </a:pPr>
            <a:r>
              <a:rPr lang="en-US" sz="1800" dirty="0" smtClean="0"/>
              <a:t>No need for expensive replacement, but: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60000"/>
              </a:spcBef>
              <a:buClrTx/>
              <a:buSzPct val="120000"/>
              <a:buFont typeface="Times"/>
              <a:buChar char="•"/>
            </a:pPr>
            <a:r>
              <a:rPr lang="en-US" sz="2000" b="1" dirty="0" smtClean="0"/>
              <a:t>Original 2-prong outlets now modern 3-prong</a:t>
            </a:r>
          </a:p>
          <a:p>
            <a:pPr marL="914400" lvl="1" indent="-457200" eaLnBrk="1" hangingPunct="1">
              <a:lnSpc>
                <a:spcPct val="80000"/>
              </a:lnSpc>
              <a:buClrTx/>
            </a:pPr>
            <a:r>
              <a:rPr lang="en-US" sz="1800" dirty="0" smtClean="0"/>
              <a:t>Falsely presenting outlets are grounded, thus rated </a:t>
            </a:r>
            <a:r>
              <a:rPr lang="en-US" sz="1800" b="1" dirty="0" smtClean="0"/>
              <a:t>“High Risk”</a:t>
            </a:r>
            <a:r>
              <a:rPr lang="en-US" sz="1800" dirty="0" smtClean="0"/>
              <a:t>.</a:t>
            </a:r>
            <a:endParaRPr lang="en-US" sz="1800" b="1" dirty="0"/>
          </a:p>
          <a:p>
            <a:pPr marL="914400" lvl="1" indent="-457200" eaLnBrk="1" hangingPunct="1">
              <a:lnSpc>
                <a:spcPct val="80000"/>
              </a:lnSpc>
              <a:buClrTx/>
            </a:pPr>
            <a:r>
              <a:rPr lang="en-US" sz="1800" b="1" dirty="0" smtClean="0"/>
              <a:t>C</a:t>
            </a:r>
            <a:r>
              <a:rPr lang="en-US" sz="2000" dirty="0" smtClean="0"/>
              <a:t>ost to eliminate fire risk: Less than </a:t>
            </a:r>
            <a:r>
              <a:rPr lang="en-US" sz="2000" b="1" dirty="0" smtClean="0"/>
              <a:t>$500</a:t>
            </a:r>
          </a:p>
          <a:p>
            <a:pPr marL="533400" indent="-533400" algn="ctr" eaLnBrk="1" hangingPunct="1">
              <a:lnSpc>
                <a:spcPct val="80000"/>
              </a:lnSpc>
              <a:buClrTx/>
              <a:buFont typeface="Wingdings" pitchFamily="2" charset="2"/>
              <a:buNone/>
            </a:pPr>
            <a:endParaRPr lang="en-US" sz="2000" b="1" dirty="0" smtClean="0"/>
          </a:p>
          <a:p>
            <a:pPr marL="533400" indent="-533400" algn="ctr" eaLnBrk="1" hangingPunct="1">
              <a:lnSpc>
                <a:spcPct val="80000"/>
              </a:lnSpc>
              <a:buClrTx/>
              <a:buFont typeface="Wingdings" pitchFamily="2" charset="2"/>
              <a:buNone/>
            </a:pPr>
            <a:r>
              <a:rPr lang="en-US" sz="1800" b="1" dirty="0" smtClean="0"/>
              <a:t>RESULT: SAFE AND HAPPY HOMEOWNERS!</a:t>
            </a:r>
            <a:endParaRPr lang="en-US" sz="2000" b="1" dirty="0" smtClean="0"/>
          </a:p>
          <a:p>
            <a:pPr marL="533400" indent="-533400" eaLnBrk="1" hangingPunct="1">
              <a:lnSpc>
                <a:spcPct val="80000"/>
              </a:lnSpc>
              <a:buClrTx/>
              <a:buFont typeface="Wingdings" pitchFamily="2" charset="2"/>
              <a:buNone/>
            </a:pPr>
            <a:endParaRPr lang="en-US" sz="2000" b="1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5438" y="6584950"/>
            <a:ext cx="3938587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1950s: Ungrounded cable “NMD1”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ClrTx/>
            </a:pPr>
            <a:r>
              <a:rPr lang="en-US" sz="1800" dirty="0" smtClean="0"/>
              <a:t>New cable introduced 1950.</a:t>
            </a:r>
          </a:p>
          <a:p>
            <a:pPr eaLnBrk="1" hangingPunct="1">
              <a:spcBef>
                <a:spcPts val="600"/>
              </a:spcBef>
              <a:buClrTx/>
            </a:pPr>
            <a:r>
              <a:rPr lang="en-US" sz="1800" dirty="0" smtClean="0"/>
              <a:t>Installed in most homes throughout the ‘50s</a:t>
            </a:r>
          </a:p>
          <a:p>
            <a:pPr eaLnBrk="1" hangingPunct="1">
              <a:spcBef>
                <a:spcPts val="600"/>
              </a:spcBef>
              <a:buClrTx/>
            </a:pPr>
            <a:r>
              <a:rPr lang="en-US" sz="1800" b="1" dirty="0"/>
              <a:t>S</a:t>
            </a:r>
            <a:r>
              <a:rPr lang="en-US" sz="1800" b="1" dirty="0" smtClean="0"/>
              <a:t>imilar to knob and tube, presenting same fire concerns:</a:t>
            </a:r>
          </a:p>
          <a:p>
            <a:pPr lvl="1" eaLnBrk="1" hangingPunct="1">
              <a:buClrTx/>
            </a:pPr>
            <a:r>
              <a:rPr lang="en-US" sz="1600" dirty="0" smtClean="0"/>
              <a:t>Original 2-prong outlets now 3-prong</a:t>
            </a:r>
          </a:p>
          <a:p>
            <a:pPr lvl="1" eaLnBrk="1" hangingPunct="1">
              <a:buClrTx/>
            </a:pPr>
            <a:r>
              <a:rPr lang="en-US" sz="1600" dirty="0"/>
              <a:t>N</a:t>
            </a:r>
            <a:r>
              <a:rPr lang="en-US" sz="1600" dirty="0" smtClean="0"/>
              <a:t>ot suitable for recessed lighting</a:t>
            </a:r>
          </a:p>
          <a:p>
            <a:pPr lvl="1" eaLnBrk="1" hangingPunct="1">
              <a:buClrTx/>
            </a:pPr>
            <a:r>
              <a:rPr lang="en-US" sz="1600" dirty="0" smtClean="0"/>
              <a:t>Due to limited number of outlets installed at time of construction:</a:t>
            </a:r>
            <a:br>
              <a:rPr lang="en-US" sz="1600" dirty="0" smtClean="0"/>
            </a:br>
            <a:r>
              <a:rPr lang="en-US" sz="1600" dirty="0" smtClean="0"/>
              <a:t>Probability of hazardous add-ons in home is high.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20888"/>
            <a:ext cx="3707904" cy="2780928"/>
          </a:xfrm>
        </p:spPr>
      </p:pic>
      <p:sp>
        <p:nvSpPr>
          <p:cNvPr id="6" name="Rectangle 5"/>
          <p:cNvSpPr/>
          <p:nvPr/>
        </p:nvSpPr>
        <p:spPr>
          <a:xfrm>
            <a:off x="5724128" y="5301208"/>
            <a:ext cx="3203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Due to speed of installation NMD1 quickly replaced knob-and-tube wiring. Shown here, feeding a 3-prong receptacle</a:t>
            </a:r>
            <a:endParaRPr lang="en-CA" sz="16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5438" y="6584950"/>
            <a:ext cx="3938587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Wiring of the 1960s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470150"/>
            <a:ext cx="4800600" cy="4235450"/>
          </a:xfrm>
        </p:spPr>
        <p:txBody>
          <a:bodyPr/>
          <a:lstStyle/>
          <a:p>
            <a:pPr eaLnBrk="1" hangingPunct="1">
              <a:buClrTx/>
            </a:pPr>
            <a:r>
              <a:rPr lang="en-US" sz="2000" dirty="0" smtClean="0"/>
              <a:t>NEW cable introduced in the 1960s:</a:t>
            </a:r>
            <a:br>
              <a:rPr lang="en-US" sz="2000" dirty="0" smtClean="0"/>
            </a:br>
            <a:r>
              <a:rPr lang="en-US" sz="2000" dirty="0" smtClean="0"/>
              <a:t>“With ground”</a:t>
            </a:r>
          </a:p>
          <a:p>
            <a:pPr eaLnBrk="1" hangingPunct="1">
              <a:buClrTx/>
            </a:pPr>
            <a:r>
              <a:rPr lang="en-US" sz="2000" b="1" dirty="0" smtClean="0"/>
              <a:t>Fire hazards:</a:t>
            </a:r>
          </a:p>
          <a:p>
            <a:pPr lvl="1" eaLnBrk="1" hangingPunct="1">
              <a:buClrTx/>
            </a:pPr>
            <a:r>
              <a:rPr lang="en-US" sz="2000" dirty="0" smtClean="0"/>
              <a:t>Though providing ground protection, the insulation is still not suitable for recessed </a:t>
            </a:r>
            <a:r>
              <a:rPr lang="en-US" sz="2000" dirty="0" smtClean="0"/>
              <a:t>lighting.</a:t>
            </a:r>
            <a:endParaRPr lang="en-US" sz="2000" dirty="0" smtClean="0"/>
          </a:p>
          <a:p>
            <a:pPr lvl="1" eaLnBrk="1" hangingPunct="1">
              <a:buClrTx/>
            </a:pPr>
            <a:r>
              <a:rPr lang="en-US" sz="2000" dirty="0" smtClean="0"/>
              <a:t>Due to limited number of outlets installed at time of construction, probability of hazardous add-ons being present in home is high.</a:t>
            </a:r>
          </a:p>
        </p:txBody>
      </p:sp>
      <p:pic>
        <p:nvPicPr>
          <p:cNvPr id="36869" name="Picture 5" descr="romex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2565400"/>
            <a:ext cx="2663825" cy="1881188"/>
          </a:xfrm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084888" y="4533900"/>
            <a:ext cx="26638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/>
              <a:t>Introduced in the late 1950s: “NMD3</a:t>
            </a:r>
            <a:r>
              <a:rPr lang="en-US" sz="1600" dirty="0" smtClean="0"/>
              <a:t>”. </a:t>
            </a:r>
            <a:r>
              <a:rPr lang="en-US" sz="1600" dirty="0"/>
              <a:t>Same </a:t>
            </a:r>
            <a:r>
              <a:rPr lang="en-US" sz="1600" dirty="0" smtClean="0"/>
              <a:t>conductors as NMD1, </a:t>
            </a:r>
            <a:r>
              <a:rPr lang="en-US" sz="1600" dirty="0"/>
              <a:t>but </a:t>
            </a:r>
            <a:r>
              <a:rPr lang="en-US" sz="1600" dirty="0" smtClean="0"/>
              <a:t>“With ground”. Early versions had these words written on the cable jacket. </a:t>
            </a:r>
            <a:endParaRPr lang="en-US" sz="16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5438" y="6584950"/>
            <a:ext cx="3938587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Wiring of the 1970s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457450"/>
            <a:ext cx="4572000" cy="4019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sz="2000" dirty="0" smtClean="0"/>
              <a:t>A new cable with higher  insulation temperature </a:t>
            </a:r>
            <a:r>
              <a:rPr lang="en-US" sz="2000" dirty="0" smtClean="0"/>
              <a:t>becomes </a:t>
            </a:r>
            <a:r>
              <a:rPr lang="en-US" sz="2000" dirty="0" smtClean="0"/>
              <a:t>the standard.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buClrTx/>
            </a:pPr>
            <a:r>
              <a:rPr lang="en-US" sz="2000" dirty="0"/>
              <a:t>S</a:t>
            </a:r>
            <a:r>
              <a:rPr lang="en-US" sz="2000" dirty="0" smtClean="0"/>
              <a:t>uitable for recessed lighting.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buClrTx/>
            </a:pPr>
            <a:r>
              <a:rPr lang="en-US" sz="2000" b="1" dirty="0" smtClean="0"/>
              <a:t>Fire hazards: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1800" dirty="0" smtClean="0"/>
              <a:t>Due to the rapid rise in basement suites, kitchen </a:t>
            </a:r>
            <a:r>
              <a:rPr lang="en-US" sz="1800" dirty="0" err="1" smtClean="0"/>
              <a:t>renos</a:t>
            </a:r>
            <a:r>
              <a:rPr lang="en-US" sz="1800" dirty="0" smtClean="0"/>
              <a:t> and powering of garages: Unauthorized electrical work </a:t>
            </a:r>
            <a:r>
              <a:rPr lang="en-US" sz="1800" dirty="0" smtClean="0"/>
              <a:t>thrives. 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1800" dirty="0"/>
              <a:t>T</a:t>
            </a:r>
            <a:r>
              <a:rPr lang="en-US" sz="1800" dirty="0" smtClean="0"/>
              <a:t>his is encouraged with the proliferation of self-help guide books and easy access of electrical supplies.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5715000" y="5422900"/>
            <a:ext cx="3124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Modern wiring, NMD7 &amp; NMD90 become the standard, but along with it comes “do-it-yourselfers”.</a:t>
            </a:r>
          </a:p>
        </p:txBody>
      </p:sp>
      <p:pic>
        <p:nvPicPr>
          <p:cNvPr id="37894" name="Picture 5" descr="Handyman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9450" y="2514600"/>
            <a:ext cx="2916238" cy="2867025"/>
          </a:xfr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5438" y="6584950"/>
            <a:ext cx="3938587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Aluminum wiring: 1966 – 1974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514600"/>
            <a:ext cx="3924300" cy="4038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 </a:t>
            </a:r>
            <a:r>
              <a:rPr lang="en-US" sz="2400" i="1" dirty="0" smtClean="0"/>
              <a:t>vast majority</a:t>
            </a:r>
            <a:r>
              <a:rPr lang="en-US" sz="2400" dirty="0" smtClean="0"/>
              <a:t> of homes built 1966 – 1974.</a:t>
            </a:r>
          </a:p>
          <a:p>
            <a:pPr eaLnBrk="1" hangingPunct="1">
              <a:spcBef>
                <a:spcPct val="60000"/>
              </a:spcBef>
            </a:pPr>
            <a:r>
              <a:rPr lang="en-US" sz="2400" dirty="0" smtClean="0"/>
              <a:t>Still present today </a:t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en-US" sz="2400" i="1" dirty="0" smtClean="0"/>
              <a:t>most</a:t>
            </a:r>
            <a:r>
              <a:rPr lang="en-US" sz="2400" dirty="0" smtClean="0"/>
              <a:t> homes built </a:t>
            </a:r>
            <a:br>
              <a:rPr lang="en-US" sz="2400" dirty="0" smtClean="0"/>
            </a:br>
            <a:r>
              <a:rPr lang="en-US" sz="2400" dirty="0" smtClean="0"/>
              <a:t>1966 – 1974.</a:t>
            </a:r>
          </a:p>
          <a:p>
            <a:pPr eaLnBrk="1" hangingPunct="1">
              <a:spcBef>
                <a:spcPct val="60000"/>
              </a:spcBef>
            </a:pPr>
            <a:r>
              <a:rPr lang="en-US" sz="2400" dirty="0" smtClean="0"/>
              <a:t>Designed as a cost-effective solution due to the high price of copper during these years.</a:t>
            </a:r>
          </a:p>
        </p:txBody>
      </p:sp>
      <p:pic>
        <p:nvPicPr>
          <p:cNvPr id="38917" name="Picture 5" descr="ivory receptac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2952750"/>
            <a:ext cx="1943100" cy="1943100"/>
          </a:xfrm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715000" y="5029200"/>
            <a:ext cx="3124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/>
              <a:t>An aluminum-rated receptacle was required with the installation of aluminum wire.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5438" y="6584950"/>
            <a:ext cx="3938587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Learning objectives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514600"/>
            <a:ext cx="8001000" cy="3867150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To understand the different types of wiring used in older houses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To recognize the leading electrical fire concerns in older houses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To understand the PowerCheck program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en-US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583204"/>
            <a:ext cx="3938587" cy="2462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ivory receptac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2997200"/>
            <a:ext cx="1752600" cy="1752600"/>
          </a:xfrm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Aluminum wiring: Hazards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514600"/>
            <a:ext cx="4648200" cy="3733800"/>
          </a:xfrm>
        </p:spPr>
        <p:txBody>
          <a:bodyPr/>
          <a:lstStyle/>
          <a:p>
            <a:pPr marL="533400" indent="-533400" eaLnBrk="1" hangingPunct="1">
              <a:buClrTx/>
              <a:buFontTx/>
              <a:buNone/>
            </a:pPr>
            <a:r>
              <a:rPr lang="en-US" sz="1800" b="1" dirty="0" smtClean="0"/>
              <a:t>Aluminum wiring </a:t>
            </a:r>
            <a:r>
              <a:rPr lang="en-US" sz="1800" dirty="0" smtClean="0"/>
              <a:t>can be fine, </a:t>
            </a:r>
            <a:r>
              <a:rPr lang="en-US" sz="1800" dirty="0" smtClean="0"/>
              <a:t>but:</a:t>
            </a:r>
            <a:endParaRPr lang="en-US" sz="1800" dirty="0" smtClean="0"/>
          </a:p>
          <a:p>
            <a:pPr marL="533400" indent="-533400" eaLnBrk="1" hangingPunct="1">
              <a:lnSpc>
                <a:spcPct val="20000"/>
              </a:lnSpc>
              <a:buClrTx/>
              <a:buFontTx/>
              <a:buNone/>
            </a:pPr>
            <a:endParaRPr lang="en-US" sz="1800" dirty="0" smtClean="0"/>
          </a:p>
          <a:p>
            <a:pPr marL="533400" indent="-533400" eaLnBrk="1" hangingPunct="1">
              <a:spcBef>
                <a:spcPct val="60000"/>
              </a:spcBef>
              <a:buSzPct val="130000"/>
              <a:buFont typeface="Times"/>
              <a:buChar char="•"/>
            </a:pPr>
            <a:r>
              <a:rPr lang="en-US" sz="1800" dirty="0" smtClean="0"/>
              <a:t>Original </a:t>
            </a:r>
            <a:r>
              <a:rPr lang="en-US" sz="1800" dirty="0" smtClean="0"/>
              <a:t>aluminum-rated </a:t>
            </a:r>
            <a:r>
              <a:rPr lang="en-US" sz="1800" dirty="0" smtClean="0"/>
              <a:t>outlets </a:t>
            </a:r>
            <a:br>
              <a:rPr lang="en-US" sz="1800" dirty="0" smtClean="0"/>
            </a:br>
            <a:r>
              <a:rPr lang="en-US" sz="1800" dirty="0" smtClean="0"/>
              <a:t>are </a:t>
            </a:r>
            <a:r>
              <a:rPr lang="en-US" sz="1800" dirty="0" smtClean="0"/>
              <a:t>commonly found swapped for modern, </a:t>
            </a:r>
            <a:r>
              <a:rPr lang="en-US" sz="1800" dirty="0" smtClean="0"/>
              <a:t>non-aluminum-rated </a:t>
            </a:r>
            <a:r>
              <a:rPr lang="en-US" sz="1800" dirty="0" smtClean="0"/>
              <a:t>outlets </a:t>
            </a:r>
            <a:br>
              <a:rPr lang="en-US" sz="1800" dirty="0" smtClean="0"/>
            </a:br>
            <a:r>
              <a:rPr lang="en-US" sz="1800" b="1" dirty="0" smtClean="0"/>
              <a:t>HAZARD: </a:t>
            </a:r>
            <a:r>
              <a:rPr lang="en-US" sz="1800" b="1" dirty="0" smtClean="0"/>
              <a:t>LOOSE &amp; POSSIBLY CORRODED CONNECTIONS</a:t>
            </a:r>
            <a:endParaRPr lang="en-US" sz="1800" b="1" dirty="0" smtClean="0"/>
          </a:p>
          <a:p>
            <a:pPr marL="533400" indent="-533400" eaLnBrk="1" hangingPunct="1">
              <a:spcBef>
                <a:spcPct val="60000"/>
              </a:spcBef>
              <a:buClrTx/>
              <a:buFont typeface="Wingdings" pitchFamily="2" charset="2"/>
              <a:buNone/>
            </a:pPr>
            <a:r>
              <a:rPr lang="en-US" sz="1800" b="1" dirty="0" smtClean="0"/>
              <a:t>	</a:t>
            </a:r>
            <a:r>
              <a:rPr lang="en-US" sz="1800" b="1" dirty="0" smtClean="0"/>
              <a:t>FIRE HAZARD!</a:t>
            </a:r>
            <a:endParaRPr lang="en-US" sz="1800" b="1" dirty="0" smtClean="0"/>
          </a:p>
          <a:p>
            <a:pPr marL="533400" indent="-533400" eaLnBrk="1" hangingPunct="1">
              <a:buFont typeface="Wingdings" pitchFamily="2" charset="2"/>
              <a:buAutoNum type="arabicPeriod"/>
            </a:pPr>
            <a:endParaRPr lang="en-US" sz="1800" dirty="0" smtClean="0"/>
          </a:p>
        </p:txBody>
      </p:sp>
      <p:pic>
        <p:nvPicPr>
          <p:cNvPr id="39942" name="Picture 6" descr="Decora receptac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2800350"/>
            <a:ext cx="16938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6705600" y="371475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CA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562600" y="5010150"/>
            <a:ext cx="3200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/>
              <a:t>Original aluminum-rated outlets are commonly found swapped for modern, non-aluminum-rated </a:t>
            </a:r>
            <a:r>
              <a:rPr lang="en-US" sz="1600" dirty="0" smtClean="0"/>
              <a:t>outlets.</a:t>
            </a:r>
            <a:endParaRPr lang="en-US" sz="1800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5438" y="6584950"/>
            <a:ext cx="3938587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Aluminum wiring: Solutions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514600"/>
            <a:ext cx="4305672" cy="3733800"/>
          </a:xfrm>
        </p:spPr>
        <p:txBody>
          <a:bodyPr/>
          <a:lstStyle/>
          <a:p>
            <a:pPr marL="381000" indent="-381000" eaLnBrk="1" hangingPunct="1">
              <a:spcBef>
                <a:spcPct val="30000"/>
              </a:spcBef>
              <a:buClrTx/>
              <a:buFontTx/>
              <a:buAutoNum type="arabicPeriod"/>
            </a:pPr>
            <a:r>
              <a:rPr lang="en-US" sz="1800" b="1" dirty="0" smtClean="0"/>
              <a:t>Rewire:</a:t>
            </a:r>
            <a:r>
              <a:rPr lang="en-US" sz="1800" dirty="0" smtClean="0"/>
              <a:t> </a:t>
            </a:r>
            <a:r>
              <a:rPr lang="en-US" sz="1800" b="1" dirty="0" smtClean="0"/>
              <a:t>$</a:t>
            </a:r>
            <a:r>
              <a:rPr lang="en-US" sz="1800" b="1" dirty="0" smtClean="0"/>
              <a:t>20,000</a:t>
            </a:r>
            <a:br>
              <a:rPr lang="en-US" sz="1800" b="1" dirty="0" smtClean="0"/>
            </a:br>
            <a:r>
              <a:rPr lang="en-US" sz="1800" b="1" dirty="0" smtClean="0"/>
              <a:t>	</a:t>
            </a:r>
            <a:r>
              <a:rPr lang="en-US" sz="1800" dirty="0" smtClean="0"/>
              <a:t>or</a:t>
            </a:r>
            <a:endParaRPr lang="en-US" sz="1800" dirty="0" smtClean="0"/>
          </a:p>
          <a:p>
            <a:pPr marL="381000" indent="-381000" eaLnBrk="1" hangingPunct="1">
              <a:spcBef>
                <a:spcPct val="30000"/>
              </a:spcBef>
              <a:buClrTx/>
              <a:buFontTx/>
              <a:buAutoNum type="arabicPeriod"/>
            </a:pPr>
            <a:r>
              <a:rPr lang="en-US" sz="1800" b="1" dirty="0" smtClean="0"/>
              <a:t>Approved copper </a:t>
            </a:r>
            <a:r>
              <a:rPr lang="en-US" sz="1800" b="1" dirty="0" smtClean="0"/>
              <a:t>pigtailing/ aluminum rated devices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	Typical cost: </a:t>
            </a:r>
            <a:r>
              <a:rPr lang="en-US" sz="1800" dirty="0" smtClean="0"/>
              <a:t>~$1000</a:t>
            </a:r>
            <a:endParaRPr lang="en-US" sz="1800" b="1" dirty="0" smtClean="0"/>
          </a:p>
          <a:p>
            <a:pPr marL="0" indent="0" eaLnBrk="1" hangingPunct="1">
              <a:spcBef>
                <a:spcPct val="60000"/>
              </a:spcBef>
              <a:buClrTx/>
              <a:buNone/>
            </a:pP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Plus: Regular </a:t>
            </a:r>
            <a:r>
              <a:rPr lang="en-US" sz="1800" b="1" dirty="0" smtClean="0"/>
              <a:t>maintenance</a:t>
            </a:r>
          </a:p>
          <a:p>
            <a:pPr marL="381000" indent="-381000" eaLnBrk="1" hangingPunct="1">
              <a:spcBef>
                <a:spcPct val="30000"/>
              </a:spcBef>
              <a:buClrTx/>
              <a:buFontTx/>
              <a:buNone/>
            </a:pPr>
            <a:r>
              <a:rPr lang="en-US" sz="1800" b="1" dirty="0" smtClean="0"/>
              <a:t>	</a:t>
            </a:r>
            <a:r>
              <a:rPr lang="en-US" sz="1800" dirty="0"/>
              <a:t>C</a:t>
            </a:r>
            <a:r>
              <a:rPr lang="en-US" sz="1800" dirty="0" smtClean="0"/>
              <a:t>hecking that electri</a:t>
            </a:r>
            <a:r>
              <a:rPr lang="en-US" sz="1800" dirty="0" smtClean="0"/>
              <a:t>cal</a:t>
            </a:r>
            <a:r>
              <a:rPr lang="en-US" sz="1800" dirty="0" smtClean="0"/>
              <a:t> connections have remained sound, </a:t>
            </a:r>
            <a:r>
              <a:rPr lang="en-US" sz="1800" dirty="0" smtClean="0"/>
              <a:t>recommended every 15 years. </a:t>
            </a:r>
          </a:p>
          <a:p>
            <a:pPr marL="381000" indent="-381000" eaLnBrk="1" hangingPunct="1">
              <a:lnSpc>
                <a:spcPct val="90000"/>
              </a:lnSpc>
              <a:spcBef>
                <a:spcPct val="30000"/>
              </a:spcBef>
              <a:buClrTx/>
              <a:buFont typeface="Wingdings" pitchFamily="2" charset="2"/>
              <a:buNone/>
            </a:pPr>
            <a:endParaRPr lang="en-US" sz="2000" b="1" dirty="0" smtClean="0"/>
          </a:p>
        </p:txBody>
      </p:sp>
      <p:pic>
        <p:nvPicPr>
          <p:cNvPr id="40965" name="Picture 12" descr="aluminum wiring_burne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r="4092"/>
          <a:stretch>
            <a:fillRect/>
          </a:stretch>
        </p:blipFill>
        <p:spPr bwMode="auto">
          <a:xfrm>
            <a:off x="5316473" y="2527300"/>
            <a:ext cx="3522727" cy="274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14"/>
          <p:cNvSpPr txBox="1">
            <a:spLocks noChangeArrowheads="1"/>
          </p:cNvSpPr>
          <p:nvPr/>
        </p:nvSpPr>
        <p:spPr bwMode="auto">
          <a:xfrm>
            <a:off x="5220072" y="5339804"/>
            <a:ext cx="37715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i="1" dirty="0"/>
              <a:t>“If home [with aluminum wiring] has not been checked since new, it is high time overdue” </a:t>
            </a:r>
            <a:r>
              <a:rPr lang="en-US" sz="1600" dirty="0"/>
              <a:t>(NFPA).</a:t>
            </a:r>
            <a:endParaRPr lang="en-US" sz="18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5438" y="6584950"/>
            <a:ext cx="3938587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Hazardous add-ons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514600"/>
            <a:ext cx="3924300" cy="4082752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So prevalent in older houses, putting house at risk of fire</a:t>
            </a:r>
          </a:p>
          <a:p>
            <a:pPr eaLnBrk="1" hangingPunct="1"/>
            <a:r>
              <a:rPr lang="en-US" sz="2000" dirty="0"/>
              <a:t>M</a:t>
            </a:r>
            <a:r>
              <a:rPr lang="en-US" sz="2000" dirty="0" smtClean="0"/>
              <a:t>ultitude of ways, including:</a:t>
            </a:r>
          </a:p>
          <a:p>
            <a:pPr lvl="1" eaLnBrk="1" hangingPunct="1"/>
            <a:r>
              <a:rPr lang="en-US" sz="1800" dirty="0" smtClean="0"/>
              <a:t>Incorrect cables</a:t>
            </a:r>
          </a:p>
          <a:p>
            <a:pPr lvl="1" eaLnBrk="1" hangingPunct="1"/>
            <a:r>
              <a:rPr lang="en-US" sz="1800" dirty="0" smtClean="0"/>
              <a:t>Circuits poorly grounded</a:t>
            </a:r>
          </a:p>
          <a:p>
            <a:pPr lvl="1" eaLnBrk="1" hangingPunct="1"/>
            <a:r>
              <a:rPr lang="en-US" sz="1800" dirty="0"/>
              <a:t>O</a:t>
            </a:r>
            <a:r>
              <a:rPr lang="en-US" sz="1800" dirty="0" smtClean="0"/>
              <a:t>versized circuit breakers</a:t>
            </a:r>
          </a:p>
          <a:p>
            <a:pPr lvl="1" eaLnBrk="1" hangingPunct="1"/>
            <a:r>
              <a:rPr lang="en-US" sz="1800" dirty="0" smtClean="0"/>
              <a:t>Poor electrical connections</a:t>
            </a:r>
          </a:p>
          <a:p>
            <a:pPr lvl="1" eaLnBrk="1" hangingPunct="1"/>
            <a:r>
              <a:rPr lang="en-US" sz="1800" dirty="0" smtClean="0"/>
              <a:t>Knock outs (“mouse holes”) in JBs and panels</a:t>
            </a:r>
          </a:p>
          <a:p>
            <a:pPr lvl="1" eaLnBrk="1" hangingPunct="1"/>
            <a:r>
              <a:rPr lang="en-US" sz="1800" dirty="0" smtClean="0"/>
              <a:t>BX cables without antishorts</a:t>
            </a:r>
          </a:p>
          <a:p>
            <a:pPr marL="457200" lvl="1" indent="0" eaLnBrk="1" hangingPunct="1">
              <a:buNone/>
            </a:pPr>
            <a:endParaRPr lang="en-US" sz="1800" dirty="0" smtClean="0"/>
          </a:p>
          <a:p>
            <a:pPr lvl="1" eaLnBrk="1" hangingPunct="1"/>
            <a:endParaRPr lang="en-US" sz="1800" dirty="0" smtClean="0"/>
          </a:p>
          <a:p>
            <a:pPr eaLnBrk="1" hangingPunct="1"/>
            <a:endParaRPr lang="en-US" sz="2000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50" y="2514600"/>
            <a:ext cx="2387600" cy="17907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50" y="4457700"/>
            <a:ext cx="2387600" cy="1790700"/>
          </a:xfr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5438" y="6584950"/>
            <a:ext cx="3938587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 hazards are inadvertent actions from other trades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914400" y="2514600"/>
            <a:ext cx="3585592" cy="3733800"/>
          </a:xfrm>
        </p:spPr>
        <p:txBody>
          <a:bodyPr/>
          <a:lstStyle/>
          <a:p>
            <a:r>
              <a:rPr lang="en-CA" sz="2000" dirty="0" smtClean="0"/>
              <a:t>Original copper water pipe replaced with “PEX” plumbing pipe, disconnecting the service ground</a:t>
            </a:r>
          </a:p>
          <a:p>
            <a:r>
              <a:rPr lang="en-CA" sz="2000" dirty="0" smtClean="0"/>
              <a:t>Old hot-water-tank </a:t>
            </a:r>
            <a:r>
              <a:rPr lang="en-CA" sz="2000" dirty="0" smtClean="0"/>
              <a:t>electrical cable </a:t>
            </a:r>
            <a:r>
              <a:rPr lang="en-CA" sz="2000" dirty="0" smtClean="0"/>
              <a:t>left live and dangling.</a:t>
            </a:r>
          </a:p>
          <a:p>
            <a:r>
              <a:rPr lang="en-CA" sz="2000" dirty="0" smtClean="0"/>
              <a:t>Both these concerns commonly </a:t>
            </a:r>
            <a:r>
              <a:rPr lang="en-CA" sz="2000" dirty="0" smtClean="0"/>
              <a:t>found</a:t>
            </a:r>
            <a:endParaRPr lang="en-CA" sz="2000" dirty="0" smtClean="0"/>
          </a:p>
        </p:txBody>
      </p:sp>
      <p:pic>
        <p:nvPicPr>
          <p:cNvPr id="22531" name="Picture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514600"/>
            <a:ext cx="2917329" cy="3733800"/>
          </a:xfr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5438" y="6584950"/>
            <a:ext cx="3938587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</p:spTree>
    <p:extLst>
      <p:ext uri="{BB962C8B-B14F-4D97-AF65-F5344CB8AC3E}">
        <p14:creationId xmlns:p14="http://schemas.microsoft.com/office/powerpoint/2010/main" val="4176701772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Houses with illegal suites show particularly increased risk </a:t>
            </a:r>
          </a:p>
        </p:txBody>
      </p:sp>
      <p:pic>
        <p:nvPicPr>
          <p:cNvPr id="43012" name="Picture 1028" descr="tampering with ser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7"/>
          <a:stretch>
            <a:fillRect/>
          </a:stretch>
        </p:blipFill>
        <p:spPr bwMode="auto">
          <a:xfrm>
            <a:off x="4260552" y="2514600"/>
            <a:ext cx="3479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1029"/>
          <p:cNvSpPr txBox="1">
            <a:spLocks noChangeArrowheads="1"/>
          </p:cNvSpPr>
          <p:nvPr/>
        </p:nvSpPr>
        <p:spPr bwMode="auto">
          <a:xfrm>
            <a:off x="914400" y="5445224"/>
            <a:ext cx="8153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This exact scene was found by PowerCheck in an older home in </a:t>
            </a:r>
            <a:r>
              <a:rPr lang="en-US" sz="1800" dirty="0" smtClean="0"/>
              <a:t>Vancouver. Homeowner believed he had 100-amp service due to rating on box.</a:t>
            </a:r>
            <a:br>
              <a:rPr lang="en-US" sz="1800" dirty="0" smtClean="0"/>
            </a:br>
            <a:r>
              <a:rPr lang="en-US" sz="1800" b="1" dirty="0" smtClean="0"/>
              <a:t>Home </a:t>
            </a:r>
            <a:r>
              <a:rPr lang="en-US" sz="1800" b="1" dirty="0"/>
              <a:t>was sent to us because of knob-and-tube wiring</a:t>
            </a:r>
            <a:r>
              <a:rPr lang="en-US" sz="1800" dirty="0"/>
              <a:t>.</a:t>
            </a:r>
          </a:p>
        </p:txBody>
      </p:sp>
      <p:sp>
        <p:nvSpPr>
          <p:cNvPr id="43014" name="Text Box 1030"/>
          <p:cNvSpPr txBox="1">
            <a:spLocks noChangeArrowheads="1"/>
          </p:cNvSpPr>
          <p:nvPr/>
        </p:nvSpPr>
        <p:spPr bwMode="auto">
          <a:xfrm>
            <a:off x="1066800" y="2514600"/>
            <a:ext cx="292913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To accommodate additional power demands of multiple suites, original 60-amp fuses </a:t>
            </a:r>
            <a:r>
              <a:rPr lang="en-US" dirty="0" smtClean="0"/>
              <a:t>are sometimes found </a:t>
            </a:r>
            <a:r>
              <a:rPr lang="en-US" dirty="0" smtClean="0"/>
              <a:t>replaced </a:t>
            </a:r>
            <a:r>
              <a:rPr lang="en-US" dirty="0" smtClean="0"/>
              <a:t>with copper pipe, eliminating circuit protection, putting house in extreme peril.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5438" y="6584950"/>
            <a:ext cx="3938587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Old circuit breakers may not trip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CA" sz="2400" dirty="0" smtClean="0"/>
              <a:t>Old breakers, such as </a:t>
            </a:r>
            <a:r>
              <a:rPr lang="en-CA" sz="2400" dirty="0" err="1" smtClean="0"/>
              <a:t>Pushmatic</a:t>
            </a:r>
            <a:r>
              <a:rPr lang="en-CA" sz="2400" dirty="0" smtClean="0"/>
              <a:t>, XO Sq. D &amp; Federal Pacific do not have the fast trip characteristics of modern breakers</a:t>
            </a:r>
          </a:p>
          <a:p>
            <a:pPr>
              <a:spcBef>
                <a:spcPts val="600"/>
              </a:spcBef>
            </a:pPr>
            <a:r>
              <a:rPr lang="en-CA" sz="2400" dirty="0" smtClean="0"/>
              <a:t>Old circuit breakers, </a:t>
            </a:r>
            <a:br>
              <a:rPr lang="en-CA" sz="2400" dirty="0" smtClean="0"/>
            </a:br>
            <a:r>
              <a:rPr lang="en-CA" sz="2400" dirty="0" smtClean="0"/>
              <a:t>pre-1970s have well exceeded their rated service life. </a:t>
            </a:r>
          </a:p>
        </p:txBody>
      </p:sp>
      <p:pic>
        <p:nvPicPr>
          <p:cNvPr id="23555" name="Picture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93" y="2636912"/>
            <a:ext cx="3754871" cy="2812529"/>
          </a:xfrm>
        </p:spPr>
      </p:pic>
      <p:sp>
        <p:nvSpPr>
          <p:cNvPr id="3" name="TextBox 2"/>
          <p:cNvSpPr txBox="1"/>
          <p:nvPr/>
        </p:nvSpPr>
        <p:spPr>
          <a:xfrm>
            <a:off x="5148064" y="558924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/>
              <a:t>Type XO breakers, by Square D should be replaced whenever identified.</a:t>
            </a:r>
            <a:endParaRPr lang="en-CA" sz="18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5438" y="6584950"/>
            <a:ext cx="3938587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</p:spTree>
    <p:extLst>
      <p:ext uri="{BB962C8B-B14F-4D97-AF65-F5344CB8AC3E}">
        <p14:creationId xmlns:p14="http://schemas.microsoft.com/office/powerpoint/2010/main" val="2018615551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2813" y="762000"/>
            <a:ext cx="8001000" cy="1143000"/>
          </a:xfrm>
        </p:spPr>
        <p:txBody>
          <a:bodyPr/>
          <a:lstStyle/>
          <a:p>
            <a:pPr eaLnBrk="1" hangingPunct="1"/>
            <a:r>
              <a:rPr lang="en-US" smtClean="0"/>
              <a:t>Exposed electrical connections</a:t>
            </a:r>
            <a:endParaRPr lang="en-US" sz="3200" smtClean="0"/>
          </a:p>
        </p:txBody>
      </p:sp>
      <p:grpSp>
        <p:nvGrpSpPr>
          <p:cNvPr id="44036" name="Group 16"/>
          <p:cNvGrpSpPr>
            <a:grpSpLocks/>
          </p:cNvGrpSpPr>
          <p:nvPr/>
        </p:nvGrpSpPr>
        <p:grpSpPr bwMode="auto">
          <a:xfrm>
            <a:off x="3429000" y="2513012"/>
            <a:ext cx="4671392" cy="3076227"/>
            <a:chOff x="960" y="1566"/>
            <a:chExt cx="2769" cy="1602"/>
          </a:xfrm>
        </p:grpSpPr>
        <p:pic>
          <p:nvPicPr>
            <p:cNvPr id="44039" name="Picture 11" descr="Connection in direct contact with woo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850"/>
            <a:stretch>
              <a:fillRect/>
            </a:stretch>
          </p:blipFill>
          <p:spPr bwMode="auto">
            <a:xfrm>
              <a:off x="960" y="1566"/>
              <a:ext cx="2767" cy="1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0" name="Text Box 8"/>
            <p:cNvSpPr txBox="1">
              <a:spLocks noChangeArrowheads="1"/>
            </p:cNvSpPr>
            <p:nvPr/>
          </p:nvSpPr>
          <p:spPr bwMode="auto">
            <a:xfrm>
              <a:off x="2736" y="1665"/>
              <a:ext cx="99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Exposed  connections</a:t>
              </a:r>
            </a:p>
          </p:txBody>
        </p:sp>
        <p:sp>
          <p:nvSpPr>
            <p:cNvPr id="44041" name="Line 9"/>
            <p:cNvSpPr>
              <a:spLocks noChangeShapeType="1"/>
            </p:cNvSpPr>
            <p:nvPr/>
          </p:nvSpPr>
          <p:spPr bwMode="auto">
            <a:xfrm flipH="1">
              <a:off x="2692" y="2158"/>
              <a:ext cx="866" cy="49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42" name="Line 12"/>
            <p:cNvSpPr>
              <a:spLocks noChangeShapeType="1"/>
            </p:cNvSpPr>
            <p:nvPr/>
          </p:nvSpPr>
          <p:spPr bwMode="auto">
            <a:xfrm flipH="1">
              <a:off x="2432" y="2158"/>
              <a:ext cx="1126" cy="49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44037" name="Text Box 13"/>
          <p:cNvSpPr txBox="1">
            <a:spLocks noChangeArrowheads="1"/>
          </p:cNvSpPr>
          <p:nvPr/>
        </p:nvSpPr>
        <p:spPr bwMode="auto">
          <a:xfrm>
            <a:off x="912813" y="5807005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This scene was found in a older home in New Westminster by </a:t>
            </a:r>
            <a:r>
              <a:rPr lang="en-US" sz="1800" dirty="0" smtClean="0"/>
              <a:t>PowerCheck. </a:t>
            </a:r>
            <a:r>
              <a:rPr lang="en-US" sz="1800" b="1" dirty="0"/>
              <a:t>Home was sent to us because of knob-and-tube wiring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4038" name="Text Box 15"/>
          <p:cNvSpPr txBox="1">
            <a:spLocks noChangeArrowheads="1"/>
          </p:cNvSpPr>
          <p:nvPr/>
        </p:nvSpPr>
        <p:spPr bwMode="auto">
          <a:xfrm>
            <a:off x="912812" y="2513013"/>
            <a:ext cx="229103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887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If connections become at all loose they will arc, easily igniting surrounding wall material</a:t>
            </a:r>
            <a:r>
              <a:rPr lang="en-US" dirty="0" smtClean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Commonly found.</a:t>
            </a:r>
            <a:endParaRPr lang="en-US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65438" y="6583204"/>
            <a:ext cx="3938587" cy="2462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No junction box behind electrical device</a:t>
            </a: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990600" y="5715000"/>
            <a:ext cx="777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912813" y="6011996"/>
            <a:ext cx="792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smtClean="0"/>
              <a:t>Home </a:t>
            </a:r>
            <a:r>
              <a:rPr lang="en-US" sz="1800" b="1" dirty="0"/>
              <a:t>was sent to us because of knob-and-tube wiring.</a:t>
            </a:r>
            <a:r>
              <a:rPr lang="en-US" sz="1800" dirty="0"/>
              <a:t> </a:t>
            </a:r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912813" y="2513013"/>
            <a:ext cx="23622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If connections become at all loose they will arc, easily igniting surrounding ceiling material</a:t>
            </a:r>
            <a:r>
              <a:rPr lang="en-US" dirty="0" smtClean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Commonly found.</a:t>
            </a:r>
            <a:endParaRPr lang="en-US" dirty="0"/>
          </a:p>
        </p:txBody>
      </p:sp>
      <p:pic>
        <p:nvPicPr>
          <p:cNvPr id="45063" name="Picture 6" descr="IMG_495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2" b="11819"/>
          <a:stretch>
            <a:fillRect/>
          </a:stretch>
        </p:blipFill>
        <p:spPr>
          <a:xfrm>
            <a:off x="3505200" y="2517774"/>
            <a:ext cx="4902532" cy="3197225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2813" y="762000"/>
            <a:ext cx="8001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Extension cords stapled to walls</a:t>
            </a:r>
          </a:p>
        </p:txBody>
      </p:sp>
      <p:pic>
        <p:nvPicPr>
          <p:cNvPr id="46084" name="Picture 15" descr="Brians_extension cord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7"/>
          <a:stretch>
            <a:fillRect/>
          </a:stretch>
        </p:blipFill>
        <p:spPr>
          <a:xfrm>
            <a:off x="3817938" y="2514600"/>
            <a:ext cx="3810000" cy="2882900"/>
          </a:xfrm>
        </p:spPr>
      </p:pic>
      <p:sp>
        <p:nvSpPr>
          <p:cNvPr id="46085" name="Line 10"/>
          <p:cNvSpPr>
            <a:spLocks noChangeShapeType="1"/>
          </p:cNvSpPr>
          <p:nvPr/>
        </p:nvSpPr>
        <p:spPr bwMode="auto">
          <a:xfrm flipH="1">
            <a:off x="6484938" y="3200400"/>
            <a:ext cx="1676400" cy="1600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46086" name="Line 11"/>
          <p:cNvSpPr>
            <a:spLocks noChangeShapeType="1"/>
          </p:cNvSpPr>
          <p:nvPr/>
        </p:nvSpPr>
        <p:spPr bwMode="auto">
          <a:xfrm flipH="1">
            <a:off x="4351338" y="3200400"/>
            <a:ext cx="3581400" cy="1752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46087" name="Text Box 12"/>
          <p:cNvSpPr txBox="1">
            <a:spLocks noChangeArrowheads="1"/>
          </p:cNvSpPr>
          <p:nvPr/>
        </p:nvSpPr>
        <p:spPr bwMode="auto">
          <a:xfrm>
            <a:off x="7932738" y="2819400"/>
            <a:ext cx="1058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staples</a:t>
            </a:r>
          </a:p>
        </p:txBody>
      </p:sp>
      <p:sp>
        <p:nvSpPr>
          <p:cNvPr id="46088" name="Text Box 16"/>
          <p:cNvSpPr txBox="1">
            <a:spLocks noChangeArrowheads="1"/>
          </p:cNvSpPr>
          <p:nvPr/>
        </p:nvSpPr>
        <p:spPr bwMode="auto">
          <a:xfrm>
            <a:off x="914400" y="6084004"/>
            <a:ext cx="792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smtClean="0"/>
              <a:t>Home </a:t>
            </a:r>
            <a:r>
              <a:rPr lang="en-US" sz="1800" b="1" dirty="0"/>
              <a:t>was sent to us because of knob-and-tube wiring. </a:t>
            </a:r>
          </a:p>
        </p:txBody>
      </p:sp>
      <p:sp>
        <p:nvSpPr>
          <p:cNvPr id="46089" name="Text Box 17"/>
          <p:cNvSpPr txBox="1">
            <a:spLocks noChangeArrowheads="1"/>
          </p:cNvSpPr>
          <p:nvPr/>
        </p:nvSpPr>
        <p:spPr bwMode="auto">
          <a:xfrm>
            <a:off x="912813" y="2513013"/>
            <a:ext cx="2668587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Staples put pressure on cord. Over time the cord insulation breaks down. The staple then creates a direct short across the wires, which can easily result in fire</a:t>
            </a:r>
            <a:r>
              <a:rPr lang="en-US" dirty="0" smtClean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Commonly found.</a:t>
            </a:r>
            <a:endParaRPr lang="en-US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65438" y="6583204"/>
            <a:ext cx="3938587" cy="2462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Baseboard heaters prone to fires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914400" y="5486400"/>
            <a:ext cx="79263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“Seven firefighters said the fire began about 1 a.m. near an electric baseboard heater. Three children died, ages 6, 2 and 14 months” (Cleveland News, Dec 5, 2007).</a:t>
            </a:r>
          </a:p>
        </p:txBody>
      </p:sp>
      <p:pic>
        <p:nvPicPr>
          <p:cNvPr id="47109" name="Picture 16" descr="large_shak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9"/>
          <a:stretch>
            <a:fillRect/>
          </a:stretch>
        </p:blipFill>
        <p:spPr>
          <a:xfrm>
            <a:off x="3962400" y="2667000"/>
            <a:ext cx="4800600" cy="2590800"/>
          </a:xfrm>
        </p:spPr>
      </p:pic>
      <p:sp>
        <p:nvSpPr>
          <p:cNvPr id="47110" name="Text Box 18"/>
          <p:cNvSpPr txBox="1">
            <a:spLocks noChangeArrowheads="1"/>
          </p:cNvSpPr>
          <p:nvPr/>
        </p:nvSpPr>
        <p:spPr bwMode="auto">
          <a:xfrm>
            <a:off x="966324" y="2513012"/>
            <a:ext cx="2597564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Electrical equipment needs to be installed with thorough  knowledge of </a:t>
            </a:r>
            <a:r>
              <a:rPr lang="en-US" dirty="0"/>
              <a:t>the electrical </a:t>
            </a:r>
            <a:r>
              <a:rPr lang="en-US" dirty="0" smtClean="0"/>
              <a:t>code.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Incorrect installation can easily result </a:t>
            </a:r>
            <a:r>
              <a:rPr lang="en-US" dirty="0"/>
              <a:t>in electrical fires. 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762000"/>
            <a:ext cx="8001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Electrical fires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462213"/>
            <a:ext cx="4233664" cy="4090987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ClrTx/>
            </a:pPr>
            <a:r>
              <a:rPr lang="en-US" sz="2400" dirty="0" smtClean="0"/>
              <a:t>In BC, 2004-2007</a:t>
            </a:r>
          </a:p>
          <a:p>
            <a:pPr lvl="1" eaLnBrk="1" hangingPunct="1">
              <a:lnSpc>
                <a:spcPct val="95000"/>
              </a:lnSpc>
              <a:buClrTx/>
            </a:pPr>
            <a:r>
              <a:rPr lang="en-US" sz="2000" dirty="0" smtClean="0"/>
              <a:t>633 reported electrical fires </a:t>
            </a:r>
          </a:p>
          <a:p>
            <a:pPr lvl="1" eaLnBrk="1" hangingPunct="1">
              <a:lnSpc>
                <a:spcPct val="95000"/>
              </a:lnSpc>
              <a:buClrTx/>
            </a:pPr>
            <a:r>
              <a:rPr lang="en-US" sz="2000" dirty="0" smtClean="0"/>
              <a:t>4 fatalities</a:t>
            </a:r>
            <a:endParaRPr lang="en-US" sz="2000" dirty="0"/>
          </a:p>
          <a:p>
            <a:pPr lvl="1" eaLnBrk="1" hangingPunct="1">
              <a:lnSpc>
                <a:spcPct val="95000"/>
              </a:lnSpc>
              <a:buClrTx/>
            </a:pPr>
            <a:r>
              <a:rPr lang="en-US" sz="2000" dirty="0" smtClean="0"/>
              <a:t>$55.7 MM property loss</a:t>
            </a:r>
          </a:p>
          <a:p>
            <a:pPr lvl="1" eaLnBrk="1" hangingPunct="1">
              <a:lnSpc>
                <a:spcPct val="95000"/>
              </a:lnSpc>
              <a:buClrTx/>
            </a:pPr>
            <a:r>
              <a:rPr lang="en-US" sz="2000" dirty="0" smtClean="0"/>
              <a:t>Represents ~10% of reported fires</a:t>
            </a:r>
          </a:p>
        </p:txBody>
      </p:sp>
      <p:pic>
        <p:nvPicPr>
          <p:cNvPr id="18437" name="Picture 8" descr="HouseFire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 t="4701" b="3624"/>
          <a:stretch>
            <a:fillRect/>
          </a:stretch>
        </p:blipFill>
        <p:spPr>
          <a:xfrm>
            <a:off x="5004048" y="2571111"/>
            <a:ext cx="4032448" cy="3378169"/>
          </a:xfr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5438" y="6583363"/>
            <a:ext cx="3938587" cy="246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Statistics </a:t>
            </a:r>
            <a:br>
              <a:rPr lang="en-US" dirty="0" smtClean="0"/>
            </a:br>
            <a:r>
              <a:rPr lang="en-US" sz="2800" dirty="0" smtClean="0"/>
              <a:t>Pre-1950 homes in general</a:t>
            </a:r>
            <a:endParaRPr lang="en-US" sz="3200" b="0" dirty="0" smtClean="0"/>
          </a:p>
        </p:txBody>
      </p:sp>
      <p:grpSp>
        <p:nvGrpSpPr>
          <p:cNvPr id="50180" name="Group 3"/>
          <p:cNvGrpSpPr>
            <a:grpSpLocks/>
          </p:cNvGrpSpPr>
          <p:nvPr/>
        </p:nvGrpSpPr>
        <p:grpSpPr bwMode="auto">
          <a:xfrm>
            <a:off x="1004888" y="2420939"/>
            <a:ext cx="7146925" cy="3744366"/>
            <a:chOff x="703" y="1525"/>
            <a:chExt cx="4502" cy="2585"/>
          </a:xfrm>
        </p:grpSpPr>
        <p:pic>
          <p:nvPicPr>
            <p:cNvPr id="5018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525"/>
              <a:ext cx="4502" cy="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2" name="AutoShape 5"/>
            <p:cNvSpPr>
              <a:spLocks/>
            </p:cNvSpPr>
            <p:nvPr/>
          </p:nvSpPr>
          <p:spPr bwMode="auto">
            <a:xfrm rot="5400000">
              <a:off x="2335" y="1435"/>
              <a:ext cx="363" cy="1996"/>
            </a:xfrm>
            <a:prstGeom prst="leftBrace">
              <a:avLst>
                <a:gd name="adj1" fmla="val 45822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/>
              <a:endParaRPr lang="en-CA"/>
            </a:p>
          </p:txBody>
        </p:sp>
        <p:sp>
          <p:nvSpPr>
            <p:cNvPr id="50183" name="AutoShape 6"/>
            <p:cNvSpPr>
              <a:spLocks/>
            </p:cNvSpPr>
            <p:nvPr/>
          </p:nvSpPr>
          <p:spPr bwMode="auto">
            <a:xfrm rot="5400000">
              <a:off x="3628" y="2365"/>
              <a:ext cx="363" cy="408"/>
            </a:xfrm>
            <a:prstGeom prst="leftBrace">
              <a:avLst>
                <a:gd name="adj1" fmla="val 9366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/>
              <a:endParaRPr lang="en-CA"/>
            </a:p>
          </p:txBody>
        </p:sp>
        <p:sp>
          <p:nvSpPr>
            <p:cNvPr id="50184" name="AutoShape 7"/>
            <p:cNvSpPr>
              <a:spLocks/>
            </p:cNvSpPr>
            <p:nvPr/>
          </p:nvSpPr>
          <p:spPr bwMode="auto">
            <a:xfrm rot="5400000">
              <a:off x="4400" y="2228"/>
              <a:ext cx="363" cy="771"/>
            </a:xfrm>
            <a:prstGeom prst="leftBrace">
              <a:avLst>
                <a:gd name="adj1" fmla="val 1770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/>
              <a:endParaRPr lang="en-CA"/>
            </a:p>
          </p:txBody>
        </p:sp>
        <p:sp>
          <p:nvSpPr>
            <p:cNvPr id="50185" name="Text Box 8"/>
            <p:cNvSpPr txBox="1">
              <a:spLocks noChangeArrowheads="1"/>
            </p:cNvSpPr>
            <p:nvPr/>
          </p:nvSpPr>
          <p:spPr bwMode="auto">
            <a:xfrm>
              <a:off x="1655" y="2069"/>
              <a:ext cx="16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Handyman tinkering</a:t>
              </a:r>
            </a:p>
          </p:txBody>
        </p:sp>
        <p:sp>
          <p:nvSpPr>
            <p:cNvPr id="50186" name="Text Box 9"/>
            <p:cNvSpPr txBox="1">
              <a:spLocks noChangeArrowheads="1"/>
            </p:cNvSpPr>
            <p:nvPr/>
          </p:nvSpPr>
          <p:spPr bwMode="auto">
            <a:xfrm>
              <a:off x="3425" y="2069"/>
              <a:ext cx="7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Old age</a:t>
              </a:r>
            </a:p>
          </p:txBody>
        </p:sp>
        <p:sp>
          <p:nvSpPr>
            <p:cNvPr id="50187" name="Text Box 10"/>
            <p:cNvSpPr txBox="1">
              <a:spLocks noChangeArrowheads="1"/>
            </p:cNvSpPr>
            <p:nvPr/>
          </p:nvSpPr>
          <p:spPr bwMode="auto">
            <a:xfrm>
              <a:off x="4150" y="1979"/>
              <a:ext cx="95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Electrical wire</a:t>
              </a:r>
            </a:p>
          </p:txBody>
        </p:sp>
      </p:grp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5438" y="6584950"/>
            <a:ext cx="3938587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06439" y="6165305"/>
            <a:ext cx="4786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000000"/>
                </a:solidFill>
              </a:rPr>
              <a:t>Data source: First 100 homes examined by PowerCheck</a:t>
            </a:r>
            <a:endParaRPr lang="en-CA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6013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Statistics</a:t>
            </a:r>
            <a:br>
              <a:rPr lang="en-US" dirty="0" smtClean="0"/>
            </a:br>
            <a:r>
              <a:rPr lang="en-US" sz="2800" dirty="0" smtClean="0"/>
              <a:t>Pre-1950 homes with secondary suite  </a:t>
            </a:r>
          </a:p>
        </p:txBody>
      </p:sp>
      <p:pic>
        <p:nvPicPr>
          <p:cNvPr id="5120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4888" y="2420938"/>
            <a:ext cx="7167562" cy="3744367"/>
          </a:xfrm>
        </p:spPr>
      </p:pic>
      <p:grpSp>
        <p:nvGrpSpPr>
          <p:cNvPr id="51205" name="Group 4"/>
          <p:cNvGrpSpPr>
            <a:grpSpLocks/>
          </p:cNvGrpSpPr>
          <p:nvPr/>
        </p:nvGrpSpPr>
        <p:grpSpPr bwMode="auto">
          <a:xfrm>
            <a:off x="2627313" y="3141663"/>
            <a:ext cx="5473700" cy="1295400"/>
            <a:chOff x="1655" y="1979"/>
            <a:chExt cx="3448" cy="816"/>
          </a:xfrm>
        </p:grpSpPr>
        <p:sp>
          <p:nvSpPr>
            <p:cNvPr id="51206" name="AutoShape 5"/>
            <p:cNvSpPr>
              <a:spLocks/>
            </p:cNvSpPr>
            <p:nvPr/>
          </p:nvSpPr>
          <p:spPr bwMode="auto">
            <a:xfrm rot="5400000">
              <a:off x="2562" y="1344"/>
              <a:ext cx="317" cy="2132"/>
            </a:xfrm>
            <a:prstGeom prst="leftBrace">
              <a:avLst>
                <a:gd name="adj1" fmla="val 56046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/>
              <a:endParaRPr lang="en-CA"/>
            </a:p>
          </p:txBody>
        </p:sp>
        <p:sp>
          <p:nvSpPr>
            <p:cNvPr id="51207" name="Text Box 6"/>
            <p:cNvSpPr txBox="1">
              <a:spLocks noChangeArrowheads="1"/>
            </p:cNvSpPr>
            <p:nvPr/>
          </p:nvSpPr>
          <p:spPr bwMode="auto">
            <a:xfrm>
              <a:off x="1881" y="1979"/>
              <a:ext cx="16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Handyman tinkering</a:t>
              </a:r>
            </a:p>
          </p:txBody>
        </p:sp>
        <p:sp>
          <p:nvSpPr>
            <p:cNvPr id="51208" name="AutoShape 7"/>
            <p:cNvSpPr>
              <a:spLocks/>
            </p:cNvSpPr>
            <p:nvPr/>
          </p:nvSpPr>
          <p:spPr bwMode="auto">
            <a:xfrm rot="5400000">
              <a:off x="4332" y="2205"/>
              <a:ext cx="363" cy="817"/>
            </a:xfrm>
            <a:prstGeom prst="leftBrace">
              <a:avLst>
                <a:gd name="adj1" fmla="val 18756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/>
              <a:endParaRPr lang="en-CA"/>
            </a:p>
          </p:txBody>
        </p:sp>
        <p:sp>
          <p:nvSpPr>
            <p:cNvPr id="51209" name="Text Box 8"/>
            <p:cNvSpPr txBox="1">
              <a:spLocks noChangeArrowheads="1"/>
            </p:cNvSpPr>
            <p:nvPr/>
          </p:nvSpPr>
          <p:spPr bwMode="auto">
            <a:xfrm>
              <a:off x="4150" y="1979"/>
              <a:ext cx="95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Electrical wire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06439" y="6165305"/>
            <a:ext cx="4786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000000"/>
                </a:solidFill>
              </a:rPr>
              <a:t>Data source: First 100 homes examined by PowerCheck</a:t>
            </a:r>
            <a:endParaRPr lang="en-CA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79452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2813" y="762000"/>
            <a:ext cx="8001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Risk and </a:t>
            </a:r>
            <a:r>
              <a:rPr lang="en-US" dirty="0" smtClean="0"/>
              <a:t>age</a:t>
            </a:r>
            <a:endParaRPr lang="en-US" dirty="0" smtClean="0"/>
          </a:p>
        </p:txBody>
      </p:sp>
      <p:pic>
        <p:nvPicPr>
          <p:cNvPr id="5222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83" y="2288026"/>
            <a:ext cx="7139341" cy="438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450249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0504" y="2514600"/>
            <a:ext cx="54578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sz="2000" dirty="0" smtClean="0"/>
              <a:t>Electrical fire hazards are to be found in nearly all homes built before 1975.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sz="2000" dirty="0" smtClean="0"/>
              <a:t>Though deterioration of older electrical systems is occasionally found, the vast majority of fire hazards have been due to handyman tinkering.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sz="2000" dirty="0"/>
              <a:t>E</a:t>
            </a:r>
            <a:r>
              <a:rPr lang="en-US" sz="2000" dirty="0" smtClean="0"/>
              <a:t>xpected cost to bring home to “Medium Risk”, in vast majority of homes: &lt; $1000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sz="2000" dirty="0" smtClean="0"/>
              <a:t>Expected cost to bring home from “Medium Risk” to “Low Risk”: $1000 - $1500</a:t>
            </a:r>
          </a:p>
        </p:txBody>
      </p:sp>
    </p:spTree>
    <p:extLst>
      <p:ext uri="{BB962C8B-B14F-4D97-AF65-F5344CB8AC3E}">
        <p14:creationId xmlns:p14="http://schemas.microsoft.com/office/powerpoint/2010/main" val="3576700484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65438" y="6583204"/>
            <a:ext cx="3938587" cy="2462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PowerCheck</a:t>
            </a:r>
            <a:br>
              <a:rPr lang="en-US" dirty="0" smtClean="0"/>
            </a:br>
            <a:r>
              <a:rPr lang="en-US" dirty="0" smtClean="0"/>
              <a:t>Electrical Safety Assessment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514600"/>
            <a:ext cx="41148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Standardized</a:t>
            </a:r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en-US" sz="2400" dirty="0" smtClean="0"/>
              <a:t>electrical safety </a:t>
            </a:r>
            <a:r>
              <a:rPr lang="en-US" sz="2400" dirty="0" smtClean="0"/>
              <a:t>examinations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Key points:</a:t>
            </a:r>
          </a:p>
          <a:p>
            <a:pPr lvl="1" eaLnBrk="1" hangingPunct="1"/>
            <a:r>
              <a:rPr lang="en-US" sz="2000" dirty="0" smtClean="0"/>
              <a:t>Conducted only by master electrician</a:t>
            </a:r>
          </a:p>
          <a:p>
            <a:pPr lvl="1" eaLnBrk="1" hangingPunct="1"/>
            <a:r>
              <a:rPr lang="en-US" sz="2000" dirty="0" smtClean="0"/>
              <a:t>Comprehensive 80-point </a:t>
            </a:r>
            <a:r>
              <a:rPr lang="en-US" sz="2000" dirty="0" smtClean="0"/>
              <a:t>examination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Third party examination only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2909887"/>
            <a:ext cx="3924300" cy="2943225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PowerCheck </a:t>
            </a:r>
            <a:br>
              <a:rPr lang="en-CA" dirty="0" smtClean="0"/>
            </a:br>
            <a:r>
              <a:rPr lang="en-CA" dirty="0" smtClean="0"/>
              <a:t>Electrical Safety Report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CA" sz="2000" dirty="0" smtClean="0"/>
              <a:t>Standardized </a:t>
            </a:r>
            <a:r>
              <a:rPr lang="en-CA" sz="2000" dirty="0" smtClean="0"/>
              <a:t>risk rating</a:t>
            </a:r>
          </a:p>
          <a:p>
            <a:pPr lvl="1"/>
            <a:r>
              <a:rPr lang="en-CA" sz="1800" dirty="0" smtClean="0"/>
              <a:t>Extreme </a:t>
            </a:r>
          </a:p>
          <a:p>
            <a:pPr lvl="1"/>
            <a:r>
              <a:rPr lang="en-CA" sz="1800" dirty="0" smtClean="0"/>
              <a:t>High</a:t>
            </a:r>
          </a:p>
          <a:p>
            <a:pPr lvl="1"/>
            <a:r>
              <a:rPr lang="en-CA" sz="1800" dirty="0" smtClean="0"/>
              <a:t>Medium </a:t>
            </a:r>
          </a:p>
          <a:p>
            <a:pPr lvl="1"/>
            <a:r>
              <a:rPr lang="en-CA" sz="1800" dirty="0" smtClean="0"/>
              <a:t>Low</a:t>
            </a:r>
          </a:p>
          <a:p>
            <a:pPr>
              <a:spcBef>
                <a:spcPts val="600"/>
              </a:spcBef>
            </a:pPr>
            <a:r>
              <a:rPr lang="en-CA" sz="2000" dirty="0" smtClean="0"/>
              <a:t>One price: $349 for all single family homes*</a:t>
            </a:r>
            <a:br>
              <a:rPr lang="en-CA" sz="2000" dirty="0" smtClean="0"/>
            </a:br>
            <a:endParaRPr lang="en-CA" sz="2000" dirty="0" smtClean="0"/>
          </a:p>
          <a:p>
            <a:endParaRPr lang="en-CA" sz="2000" dirty="0"/>
          </a:p>
          <a:p>
            <a:pPr marL="0" indent="0">
              <a:buNone/>
            </a:pPr>
            <a:r>
              <a:rPr lang="en-CA" sz="1600" dirty="0" smtClean="0"/>
              <a:t>* 2012, up to 300m</a:t>
            </a:r>
            <a:r>
              <a:rPr lang="en-CA" sz="1600" baseline="30000" dirty="0" smtClean="0"/>
              <a:t>2</a:t>
            </a:r>
            <a:r>
              <a:rPr lang="en-CA" sz="1600" dirty="0" smtClean="0"/>
              <a:t>, within major city limits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12" y="2514600"/>
            <a:ext cx="2711475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PowerCheck </a:t>
            </a:r>
            <a:r>
              <a:rPr lang="en-US" b="0" smtClean="0"/>
              <a:t>Electrical Safety Services 2012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350592227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PowerCheck </a:t>
            </a:r>
            <a:br>
              <a:rPr lang="en-CA" dirty="0" smtClean="0"/>
            </a:br>
            <a:r>
              <a:rPr lang="en-CA" dirty="0" smtClean="0"/>
              <a:t>Risk Rating explained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CA" sz="2400" dirty="0" smtClean="0"/>
              <a:t>Extreme Risk</a:t>
            </a:r>
          </a:p>
          <a:p>
            <a:pPr lvl="1"/>
            <a:r>
              <a:rPr lang="en-CA" sz="2000" dirty="0" smtClean="0"/>
              <a:t>Serious fire hazards identified requiring </a:t>
            </a:r>
            <a:r>
              <a:rPr lang="en-CA" sz="2000" dirty="0" smtClean="0"/>
              <a:t>immediate </a:t>
            </a:r>
            <a:r>
              <a:rPr lang="en-CA" sz="2000" dirty="0" smtClean="0"/>
              <a:t>attention</a:t>
            </a:r>
          </a:p>
          <a:p>
            <a:r>
              <a:rPr lang="en-CA" sz="2400" dirty="0" smtClean="0"/>
              <a:t>High Risk</a:t>
            </a:r>
          </a:p>
          <a:p>
            <a:pPr lvl="1"/>
            <a:r>
              <a:rPr lang="en-CA" sz="2000" dirty="0" smtClean="0"/>
              <a:t>Fire hazards identified. Repairs recommended ASAP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514600"/>
            <a:ext cx="3757364" cy="3733800"/>
          </a:xfrm>
        </p:spPr>
        <p:txBody>
          <a:bodyPr/>
          <a:lstStyle/>
          <a:p>
            <a:r>
              <a:rPr lang="en-CA" sz="2400" dirty="0" smtClean="0"/>
              <a:t>Medium Risk</a:t>
            </a:r>
          </a:p>
          <a:p>
            <a:pPr lvl="1"/>
            <a:r>
              <a:rPr lang="en-CA" sz="2000" dirty="0" smtClean="0"/>
              <a:t>Acceptable condition. </a:t>
            </a:r>
            <a:br>
              <a:rPr lang="en-CA" sz="2000" dirty="0" smtClean="0"/>
            </a:br>
            <a:r>
              <a:rPr lang="en-CA" sz="1800" dirty="0" smtClean="0"/>
              <a:t>Complies with code at time of installation.</a:t>
            </a:r>
            <a:endParaRPr lang="en-CA" sz="2000" dirty="0" smtClean="0"/>
          </a:p>
          <a:p>
            <a:r>
              <a:rPr lang="en-CA" sz="2400" dirty="0" smtClean="0"/>
              <a:t>Low Risk</a:t>
            </a:r>
          </a:p>
          <a:p>
            <a:pPr lvl="1"/>
            <a:r>
              <a:rPr lang="en-CA" sz="1800" dirty="0" smtClean="0"/>
              <a:t>Not only meets Medium Risk, but additional u</a:t>
            </a:r>
            <a:r>
              <a:rPr lang="en-CA" sz="1800" dirty="0" smtClean="0"/>
              <a:t>pgrades </a:t>
            </a:r>
            <a:r>
              <a:rPr lang="en-CA" sz="1800" dirty="0" smtClean="0"/>
              <a:t>have been done to substantially bring home up to current standards.</a:t>
            </a:r>
            <a:r>
              <a:rPr lang="en-CA" sz="1600" dirty="0" smtClean="0"/>
              <a:t/>
            </a:r>
            <a:br>
              <a:rPr lang="en-CA" sz="1600" dirty="0" smtClean="0"/>
            </a:br>
            <a:endParaRPr lang="en-CA" sz="1800" dirty="0" smtClean="0"/>
          </a:p>
          <a:p>
            <a:endParaRPr lang="en-CA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PowerCheck </a:t>
            </a:r>
            <a:r>
              <a:rPr lang="en-US" b="0" smtClean="0"/>
              <a:t>Electrical Safety Services 2012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741451668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65438" y="6583204"/>
            <a:ext cx="3938587" cy="2462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The PowerCheck promise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514600"/>
            <a:ext cx="4665663" cy="4038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000" dirty="0" smtClean="0"/>
              <a:t>Standardized examinations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dirty="0" smtClean="0"/>
              <a:t>Accurate and consistent reports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dirty="0" smtClean="0"/>
              <a:t>Examiners across Canada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dirty="0" smtClean="0"/>
              <a:t>Simplifying the electrical risk evaluation process</a:t>
            </a:r>
          </a:p>
        </p:txBody>
      </p:sp>
      <p:pic>
        <p:nvPicPr>
          <p:cNvPr id="53253" name="Picture 5" descr="happy_homeown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2160" y="2348880"/>
            <a:ext cx="2819435" cy="4032448"/>
          </a:xfrm>
        </p:spPr>
      </p:pic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2555776" y="4710043"/>
            <a:ext cx="3352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800" dirty="0" smtClean="0"/>
              <a:t>Over 2000 clients have had their electrical system examined by PowerCheck. Nearly all have said, “</a:t>
            </a:r>
            <a:r>
              <a:rPr lang="en-US" sz="1800" b="1" i="1" dirty="0" smtClean="0"/>
              <a:t>It was the best thing that we have ever done”</a:t>
            </a:r>
            <a:r>
              <a:rPr lang="en-US" sz="1800" dirty="0" smtClean="0"/>
              <a:t>.</a:t>
            </a:r>
          </a:p>
          <a:p>
            <a:pPr algn="ctr" eaLnBrk="1" hangingPunct="1"/>
            <a:endParaRPr lang="en-US" sz="1800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 houses ages: </a:t>
            </a:r>
            <a:br>
              <a:rPr lang="en-CA" dirty="0" smtClean="0"/>
            </a:br>
            <a:r>
              <a:rPr lang="en-CA" dirty="0" smtClean="0"/>
              <a:t>Probability of fire increases</a:t>
            </a:r>
          </a:p>
        </p:txBody>
      </p:sp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1331913" y="6011863"/>
            <a:ext cx="7200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CA" sz="1600"/>
              <a:t>In 25% date of house construction unknown. Data source: BC OFC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023" y="2467322"/>
            <a:ext cx="4467225" cy="3409950"/>
          </a:xfrm>
          <a:prstGeom prst="rect">
            <a:avLst/>
          </a:prstGeom>
          <a:noFill/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5438" y="6584950"/>
            <a:ext cx="3938587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is causing electrical fires?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514600"/>
            <a:ext cx="4141788" cy="4114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buClrTx/>
            </a:pPr>
            <a:r>
              <a:rPr lang="en-US" sz="2000" b="1" dirty="0" smtClean="0"/>
              <a:t>Old services, panels &amp; wiring </a:t>
            </a:r>
            <a:endParaRPr lang="en-US" sz="2000" dirty="0"/>
          </a:p>
          <a:p>
            <a:pPr marL="741600" lvl="1" indent="-284400" eaLnBrk="1" hangingPunct="1">
              <a:lnSpc>
                <a:spcPct val="90000"/>
              </a:lnSpc>
              <a:spcBef>
                <a:spcPts val="0"/>
              </a:spcBef>
              <a:buClrTx/>
            </a:pPr>
            <a:r>
              <a:rPr lang="en-US" sz="1800" dirty="0" smtClean="0"/>
              <a:t>Important to check, and sometimes faulty, though not the leading cause of electrical fire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Tx/>
            </a:pPr>
            <a:r>
              <a:rPr lang="en-US" sz="2000" b="1" dirty="0" smtClean="0"/>
              <a:t>Handyman tinkering</a:t>
            </a:r>
            <a:r>
              <a:rPr lang="en-US" sz="2000" dirty="0" smtClean="0"/>
              <a:t> </a:t>
            </a:r>
          </a:p>
          <a:p>
            <a:pPr lvl="1" eaLnBrk="1" hangingPunct="1">
              <a:spcBef>
                <a:spcPts val="0"/>
              </a:spcBef>
              <a:buClrTx/>
            </a:pPr>
            <a:r>
              <a:rPr lang="en-US" sz="1800" dirty="0" smtClean="0"/>
              <a:t>Accounts for the vast majority of electrical fires.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buClrTx/>
            </a:pPr>
            <a:r>
              <a:rPr lang="en-US" sz="1800" dirty="0" smtClean="0"/>
              <a:t>Hazardous add-ons build up over the years.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buClrTx/>
            </a:pPr>
            <a:r>
              <a:rPr lang="en-US" sz="1800" dirty="0" smtClean="0"/>
              <a:t>Sometimes old houses are rampant with hazardous handyman add-ons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5056188" y="48895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endParaRPr lang="en-CA"/>
          </a:p>
        </p:txBody>
      </p:sp>
      <p:pic>
        <p:nvPicPr>
          <p:cNvPr id="25606" name="Picture 9" descr="handyman add-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2492375"/>
            <a:ext cx="3402013" cy="2376488"/>
          </a:xfrm>
        </p:spPr>
      </p:pic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5257800" y="4941168"/>
            <a:ext cx="3465513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/>
              <a:t>ALL TOO COMMON</a:t>
            </a:r>
            <a:r>
              <a:rPr lang="en-US" sz="1600" dirty="0" smtClean="0"/>
              <a:t>. </a:t>
            </a:r>
            <a:br>
              <a:rPr lang="en-US" sz="1600" dirty="0" smtClean="0"/>
            </a:br>
            <a:r>
              <a:rPr lang="en-US" sz="1600" dirty="0"/>
              <a:t>I</a:t>
            </a:r>
            <a:r>
              <a:rPr lang="en-US" sz="1600" dirty="0" smtClean="0"/>
              <a:t>n older homes hazards such as this add-on basement receptacle are commonly found. These hazardous additions put the house at high risk of electrical fire.</a:t>
            </a:r>
            <a:endParaRPr lang="en-US" sz="16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5438" y="6584950"/>
            <a:ext cx="3938587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Electrical System Components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2514600"/>
            <a:ext cx="4089400" cy="3733800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en-US" sz="2400" smtClean="0"/>
              <a:t>Three components to your electrical system:</a:t>
            </a:r>
          </a:p>
          <a:p>
            <a:pPr marL="533400" indent="-533400"/>
            <a:endParaRPr lang="en-US" sz="2400" smtClean="0"/>
          </a:p>
          <a:p>
            <a:pPr marL="914400" lvl="1" indent="-457200">
              <a:buFont typeface="Symbol" pitchFamily="18" charset="2"/>
              <a:buAutoNum type="arabicPeriod"/>
            </a:pPr>
            <a:r>
              <a:rPr lang="en-US" sz="2000" b="1" smtClean="0"/>
              <a:t>Service &amp; Panelboard</a:t>
            </a:r>
            <a:br>
              <a:rPr lang="en-US" sz="2000" b="1" smtClean="0"/>
            </a:br>
            <a:endParaRPr lang="en-US" sz="1600" b="1" smtClean="0"/>
          </a:p>
          <a:p>
            <a:pPr marL="914400" lvl="1" indent="-457200">
              <a:buFont typeface="Symbol" pitchFamily="18" charset="2"/>
              <a:buAutoNum type="arabicPeriod"/>
            </a:pPr>
            <a:r>
              <a:rPr lang="en-US" sz="2000" b="1" smtClean="0"/>
              <a:t>Wiring</a:t>
            </a:r>
          </a:p>
          <a:p>
            <a:pPr marL="914400" lvl="1" indent="-457200">
              <a:buFont typeface="Symbol" pitchFamily="18" charset="2"/>
              <a:buAutoNum type="arabicPeriod"/>
            </a:pPr>
            <a:endParaRPr lang="en-US" sz="2000" b="1" smtClean="0"/>
          </a:p>
          <a:p>
            <a:pPr marL="914400" lvl="1" indent="-457200">
              <a:buFont typeface="Symbol" pitchFamily="18" charset="2"/>
              <a:buAutoNum type="arabicPeriod"/>
            </a:pPr>
            <a:r>
              <a:rPr lang="en-US" sz="2000" b="1" smtClean="0"/>
              <a:t>Electrical devices</a:t>
            </a:r>
          </a:p>
          <a:p>
            <a:pPr marL="1295400" lvl="2" indent="-381000">
              <a:buFont typeface="Symbol" pitchFamily="18" charset="2"/>
              <a:buNone/>
            </a:pPr>
            <a:r>
              <a:rPr lang="en-US" sz="1600" b="1" smtClean="0"/>
              <a:t>(switches, receptacles, lights)</a:t>
            </a:r>
          </a:p>
        </p:txBody>
      </p:sp>
      <p:sp>
        <p:nvSpPr>
          <p:cNvPr id="26628" name="Oval 8"/>
          <p:cNvSpPr>
            <a:spLocks noChangeArrowheads="1"/>
          </p:cNvSpPr>
          <p:nvPr/>
        </p:nvSpPr>
        <p:spPr bwMode="auto">
          <a:xfrm>
            <a:off x="7235825" y="3573463"/>
            <a:ext cx="360363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6629" name="Oval 10"/>
          <p:cNvSpPr>
            <a:spLocks noChangeArrowheads="1"/>
          </p:cNvSpPr>
          <p:nvPr/>
        </p:nvSpPr>
        <p:spPr bwMode="auto">
          <a:xfrm>
            <a:off x="8172450" y="4221163"/>
            <a:ext cx="360363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6630" name="Oval 11"/>
          <p:cNvSpPr>
            <a:spLocks noChangeArrowheads="1"/>
          </p:cNvSpPr>
          <p:nvPr/>
        </p:nvSpPr>
        <p:spPr bwMode="auto">
          <a:xfrm>
            <a:off x="7740650" y="4005263"/>
            <a:ext cx="360363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6631" name="Group 26"/>
          <p:cNvGrpSpPr>
            <a:grpSpLocks/>
          </p:cNvGrpSpPr>
          <p:nvPr/>
        </p:nvGrpSpPr>
        <p:grpSpPr bwMode="auto">
          <a:xfrm>
            <a:off x="4140200" y="2565400"/>
            <a:ext cx="4968875" cy="3743325"/>
            <a:chOff x="2517" y="1570"/>
            <a:chExt cx="3130" cy="2280"/>
          </a:xfrm>
        </p:grpSpPr>
        <p:pic>
          <p:nvPicPr>
            <p:cNvPr id="26632" name="Picture 5" descr="electrical-wiring-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582"/>
              <a:ext cx="2268" cy="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33" name="Group 25"/>
            <p:cNvGrpSpPr>
              <a:grpSpLocks/>
            </p:cNvGrpSpPr>
            <p:nvPr/>
          </p:nvGrpSpPr>
          <p:grpSpPr bwMode="auto">
            <a:xfrm>
              <a:off x="2517" y="1570"/>
              <a:ext cx="3130" cy="1905"/>
              <a:chOff x="2517" y="1570"/>
              <a:chExt cx="3130" cy="1905"/>
            </a:xfrm>
          </p:grpSpPr>
          <p:sp>
            <p:nvSpPr>
              <p:cNvPr id="26634" name="Oval 7"/>
              <p:cNvSpPr>
                <a:spLocks noChangeArrowheads="1"/>
              </p:cNvSpPr>
              <p:nvPr/>
            </p:nvSpPr>
            <p:spPr bwMode="auto">
              <a:xfrm>
                <a:off x="3288" y="2836"/>
                <a:ext cx="545" cy="63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6635" name="Text Box 12"/>
              <p:cNvSpPr txBox="1">
                <a:spLocks noChangeArrowheads="1"/>
              </p:cNvSpPr>
              <p:nvPr/>
            </p:nvSpPr>
            <p:spPr bwMode="auto">
              <a:xfrm>
                <a:off x="2517" y="2709"/>
                <a:ext cx="862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Service &amp; Panelboard</a:t>
                </a:r>
              </a:p>
            </p:txBody>
          </p:sp>
          <p:sp>
            <p:nvSpPr>
              <p:cNvPr id="26636" name="Text Box 13"/>
              <p:cNvSpPr txBox="1">
                <a:spLocks noChangeArrowheads="1"/>
              </p:cNvSpPr>
              <p:nvPr/>
            </p:nvSpPr>
            <p:spPr bwMode="auto">
              <a:xfrm>
                <a:off x="3878" y="1570"/>
                <a:ext cx="635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Wiring</a:t>
                </a:r>
              </a:p>
            </p:txBody>
          </p:sp>
          <p:sp>
            <p:nvSpPr>
              <p:cNvPr id="26637" name="Text Box 14"/>
              <p:cNvSpPr txBox="1">
                <a:spLocks noChangeArrowheads="1"/>
              </p:cNvSpPr>
              <p:nvPr/>
            </p:nvSpPr>
            <p:spPr bwMode="auto">
              <a:xfrm>
                <a:off x="4830" y="1575"/>
                <a:ext cx="817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Electrical devices</a:t>
                </a:r>
              </a:p>
            </p:txBody>
          </p:sp>
          <p:sp>
            <p:nvSpPr>
              <p:cNvPr id="26638" name="Line 16"/>
              <p:cNvSpPr>
                <a:spLocks noChangeShapeType="1"/>
              </p:cNvSpPr>
              <p:nvPr/>
            </p:nvSpPr>
            <p:spPr bwMode="auto">
              <a:xfrm>
                <a:off x="4195" y="1801"/>
                <a:ext cx="91" cy="10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639" name="Line 17"/>
              <p:cNvSpPr>
                <a:spLocks noChangeShapeType="1"/>
              </p:cNvSpPr>
              <p:nvPr/>
            </p:nvSpPr>
            <p:spPr bwMode="auto">
              <a:xfrm>
                <a:off x="4195" y="1801"/>
                <a:ext cx="182" cy="7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640" name="Line 18"/>
              <p:cNvSpPr>
                <a:spLocks noChangeShapeType="1"/>
              </p:cNvSpPr>
              <p:nvPr/>
            </p:nvSpPr>
            <p:spPr bwMode="auto">
              <a:xfrm flipH="1">
                <a:off x="4785" y="1983"/>
                <a:ext cx="318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641" name="Line 19"/>
              <p:cNvSpPr>
                <a:spLocks noChangeShapeType="1"/>
              </p:cNvSpPr>
              <p:nvPr/>
            </p:nvSpPr>
            <p:spPr bwMode="auto">
              <a:xfrm flipH="1">
                <a:off x="5012" y="1983"/>
                <a:ext cx="91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642" name="Line 20"/>
              <p:cNvSpPr>
                <a:spLocks noChangeShapeType="1"/>
              </p:cNvSpPr>
              <p:nvPr/>
            </p:nvSpPr>
            <p:spPr bwMode="auto">
              <a:xfrm>
                <a:off x="5103" y="1983"/>
                <a:ext cx="136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643" name="Line 24"/>
              <p:cNvSpPr>
                <a:spLocks noChangeShapeType="1"/>
              </p:cNvSpPr>
              <p:nvPr/>
            </p:nvSpPr>
            <p:spPr bwMode="auto">
              <a:xfrm>
                <a:off x="3061" y="3067"/>
                <a:ext cx="227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5438" y="6584950"/>
            <a:ext cx="3938587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Service: 60-amp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2466975"/>
            <a:ext cx="3920331" cy="4162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Until the1970s nearly all homes had 60-amp service.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Original 60-amp services can be acceptable today, if there has been no additional circuits or </a:t>
            </a:r>
            <a:r>
              <a:rPr lang="en-US" sz="2000" dirty="0" smtClean="0"/>
              <a:t>tampering.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/>
              <a:t>H</a:t>
            </a:r>
            <a:r>
              <a:rPr lang="en-US" sz="2000" dirty="0" smtClean="0"/>
              <a:t>omeowners today are often not aware their home has 60-amp service. </a:t>
            </a:r>
          </a:p>
        </p:txBody>
      </p:sp>
      <p:sp>
        <p:nvSpPr>
          <p:cNvPr id="27653" name="Text Box 16"/>
          <p:cNvSpPr txBox="1">
            <a:spLocks noChangeArrowheads="1"/>
          </p:cNvSpPr>
          <p:nvPr/>
        </p:nvSpPr>
        <p:spPr bwMode="auto">
          <a:xfrm>
            <a:off x="5410200" y="5410200"/>
            <a:ext cx="3429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/>
              <a:t>Old service boxes often have the wording “</a:t>
            </a:r>
            <a:r>
              <a:rPr lang="en-US" sz="1600" b="1" i="1" dirty="0"/>
              <a:t>Rated for 100 amps</a:t>
            </a:r>
            <a:r>
              <a:rPr lang="en-US" sz="1600" dirty="0"/>
              <a:t>”. This refers to the box rating, not service size. </a:t>
            </a:r>
          </a:p>
        </p:txBody>
      </p:sp>
      <p:sp>
        <p:nvSpPr>
          <p:cNvPr id="27654" name="Text Box 19"/>
          <p:cNvSpPr txBox="1">
            <a:spLocks noChangeArrowheads="1"/>
          </p:cNvSpPr>
          <p:nvPr/>
        </p:nvSpPr>
        <p:spPr bwMode="auto">
          <a:xfrm>
            <a:off x="7467600" y="3870325"/>
            <a:ext cx="1066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/>
              <a:t>60-amp fuses,</a:t>
            </a:r>
            <a:br>
              <a:rPr lang="en-US" sz="1600"/>
            </a:br>
            <a:r>
              <a:rPr lang="en-US" sz="1600"/>
              <a:t>60-amp service</a:t>
            </a:r>
          </a:p>
        </p:txBody>
      </p:sp>
      <p:grpSp>
        <p:nvGrpSpPr>
          <p:cNvPr id="27655" name="Group 22"/>
          <p:cNvGrpSpPr>
            <a:grpSpLocks/>
          </p:cNvGrpSpPr>
          <p:nvPr/>
        </p:nvGrpSpPr>
        <p:grpSpPr bwMode="auto">
          <a:xfrm>
            <a:off x="5715000" y="2590800"/>
            <a:ext cx="2082800" cy="2635250"/>
            <a:chOff x="3312" y="1488"/>
            <a:chExt cx="1632" cy="2064"/>
          </a:xfrm>
        </p:grpSpPr>
        <p:pic>
          <p:nvPicPr>
            <p:cNvPr id="27657" name="Picture 14" descr="100-amp switch bo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488"/>
              <a:ext cx="1452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8" name="Line 18"/>
            <p:cNvSpPr>
              <a:spLocks noChangeShapeType="1"/>
            </p:cNvSpPr>
            <p:nvPr/>
          </p:nvSpPr>
          <p:spPr bwMode="auto">
            <a:xfrm flipH="1">
              <a:off x="4224" y="1920"/>
              <a:ext cx="52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27659" name="Line 20"/>
            <p:cNvSpPr>
              <a:spLocks noChangeShapeType="1"/>
            </p:cNvSpPr>
            <p:nvPr/>
          </p:nvSpPr>
          <p:spPr bwMode="auto">
            <a:xfrm flipH="1">
              <a:off x="4512" y="2736"/>
              <a:ext cx="432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27656" name="Text Box 17"/>
          <p:cNvSpPr txBox="1">
            <a:spLocks noChangeArrowheads="1"/>
          </p:cNvSpPr>
          <p:nvPr/>
        </p:nvSpPr>
        <p:spPr bwMode="auto">
          <a:xfrm>
            <a:off x="7315200" y="2514600"/>
            <a:ext cx="121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/>
              <a:t>“Rated for 100 amps”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5438" y="6584950"/>
            <a:ext cx="3938587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4" y="701824"/>
            <a:ext cx="7653536" cy="1143000"/>
          </a:xfrm>
        </p:spPr>
        <p:txBody>
          <a:bodyPr/>
          <a:lstStyle/>
          <a:p>
            <a:r>
              <a:rPr lang="en-CA" dirty="0" smtClean="0"/>
              <a:t>Sometimes panelboards have been hazardously upgraded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20888"/>
            <a:ext cx="4046487" cy="2942705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8880"/>
            <a:ext cx="2900414" cy="3312368"/>
          </a:xfrm>
        </p:spPr>
      </p:pic>
      <p:sp>
        <p:nvSpPr>
          <p:cNvPr id="12" name="TextBox 11"/>
          <p:cNvSpPr txBox="1"/>
          <p:nvPr/>
        </p:nvSpPr>
        <p:spPr>
          <a:xfrm>
            <a:off x="1043608" y="5805264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100 amp main breaker on 60 amp service!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5076056" y="566124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200 amp main breaker on 60 amp service!</a:t>
            </a:r>
            <a:endParaRPr lang="en-CA" dirty="0"/>
          </a:p>
        </p:txBody>
      </p:sp>
      <p:sp>
        <p:nvSpPr>
          <p:cNvPr id="14" name="Oval 13"/>
          <p:cNvSpPr/>
          <p:nvPr/>
        </p:nvSpPr>
        <p:spPr bwMode="auto">
          <a:xfrm>
            <a:off x="6588224" y="4221088"/>
            <a:ext cx="504056" cy="576064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086778" y="4221088"/>
            <a:ext cx="1589678" cy="400110"/>
            <a:chOff x="7086778" y="4221088"/>
            <a:chExt cx="1589678" cy="400110"/>
          </a:xfrm>
        </p:grpSpPr>
        <p:sp>
          <p:nvSpPr>
            <p:cNvPr id="15" name="TextBox 14"/>
            <p:cNvSpPr txBox="1"/>
            <p:nvPr/>
          </p:nvSpPr>
          <p:spPr>
            <a:xfrm>
              <a:off x="7452320" y="4221088"/>
              <a:ext cx="122413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A" dirty="0" smtClean="0">
                  <a:solidFill>
                    <a:schemeClr val="bg1"/>
                  </a:solidFill>
                </a:rPr>
                <a:t>200 amp</a:t>
              </a:r>
              <a:endParaRPr lang="en-CA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5" idx="1"/>
            </p:cNvCxnSpPr>
            <p:nvPr/>
          </p:nvCxnSpPr>
          <p:spPr bwMode="auto">
            <a:xfrm flipH="1" flipV="1">
              <a:off x="7086778" y="4417255"/>
              <a:ext cx="382949" cy="38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1" name="Straight Arrow Connector 20"/>
          <p:cNvCxnSpPr/>
          <p:nvPr/>
        </p:nvCxnSpPr>
        <p:spPr bwMode="auto">
          <a:xfrm flipH="1" flipV="1">
            <a:off x="7681221" y="2996952"/>
            <a:ext cx="382949" cy="38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7884368" y="2780928"/>
            <a:ext cx="1039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6</a:t>
            </a:r>
            <a:r>
              <a:rPr lang="en-CA" dirty="0" smtClean="0">
                <a:solidFill>
                  <a:schemeClr val="bg1"/>
                </a:solidFill>
              </a:rPr>
              <a:t>0 amp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5438" y="6584950"/>
            <a:ext cx="3938587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</p:spTree>
    <p:extLst>
      <p:ext uri="{BB962C8B-B14F-4D97-AF65-F5344CB8AC3E}">
        <p14:creationId xmlns:p14="http://schemas.microsoft.com/office/powerpoint/2010/main" val="373094985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Common hazard in panelboard: </a:t>
            </a:r>
            <a:br>
              <a:rPr lang="en-US" sz="3200" dirty="0" smtClean="0"/>
            </a:br>
            <a:r>
              <a:rPr lang="en-US" sz="3200" dirty="0" smtClean="0"/>
              <a:t>An over-rated circuit breaker…</a:t>
            </a:r>
          </a:p>
        </p:txBody>
      </p:sp>
      <p:pic>
        <p:nvPicPr>
          <p:cNvPr id="28676" name="Picture 13" descr="15-amp CB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6550" y="3111500"/>
            <a:ext cx="2540000" cy="2540000"/>
          </a:xfrm>
        </p:spPr>
      </p:pic>
      <p:pic>
        <p:nvPicPr>
          <p:cNvPr id="28677" name="Picture 14" descr="30-amp CB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3250" y="3111500"/>
            <a:ext cx="2540000" cy="2540000"/>
          </a:xfrm>
        </p:spPr>
      </p:pic>
      <p:sp>
        <p:nvSpPr>
          <p:cNvPr id="28678" name="AutoShape 15"/>
          <p:cNvSpPr>
            <a:spLocks noChangeArrowheads="1"/>
          </p:cNvSpPr>
          <p:nvPr/>
        </p:nvSpPr>
        <p:spPr bwMode="auto">
          <a:xfrm>
            <a:off x="4191000" y="3886200"/>
            <a:ext cx="1143000" cy="609600"/>
          </a:xfrm>
          <a:prstGeom prst="rightArrow">
            <a:avLst>
              <a:gd name="adj1" fmla="val 50000"/>
              <a:gd name="adj2" fmla="val 46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CA"/>
          </a:p>
        </p:txBody>
      </p:sp>
      <p:sp>
        <p:nvSpPr>
          <p:cNvPr id="28679" name="Text Box 16"/>
          <p:cNvSpPr txBox="1">
            <a:spLocks noChangeArrowheads="1"/>
          </p:cNvSpPr>
          <p:nvPr/>
        </p:nvSpPr>
        <p:spPr bwMode="auto">
          <a:xfrm>
            <a:off x="1447800" y="568325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15-amp </a:t>
            </a:r>
            <a:r>
              <a:rPr lang="en-US"/>
              <a:t>circuit breaker</a:t>
            </a:r>
          </a:p>
        </p:txBody>
      </p:sp>
      <p:sp>
        <p:nvSpPr>
          <p:cNvPr id="28680" name="Text Box 17"/>
          <p:cNvSpPr txBox="1">
            <a:spLocks noChangeArrowheads="1"/>
          </p:cNvSpPr>
          <p:nvPr/>
        </p:nvSpPr>
        <p:spPr bwMode="auto">
          <a:xfrm>
            <a:off x="5410200" y="5699125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30-amp </a:t>
            </a:r>
            <a:r>
              <a:rPr lang="en-US"/>
              <a:t>circuit breaker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5438" y="6584950"/>
            <a:ext cx="3938587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/>
              <a:t>© PowerCheck </a:t>
            </a:r>
            <a:r>
              <a:rPr lang="en-US" sz="1000" b="0" dirty="0" smtClean="0"/>
              <a:t>Electrical Safety Services 2012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Designs\Capsules.pot</Template>
  <TotalTime>10767</TotalTime>
  <Words>1632</Words>
  <Application>Microsoft Office PowerPoint</Application>
  <PresentationFormat>On-screen Show (4:3)</PresentationFormat>
  <Paragraphs>287</Paragraphs>
  <Slides>37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Capsules</vt:lpstr>
      <vt:lpstr>Electrical Risks, Safety and Solutions for Older Homes</vt:lpstr>
      <vt:lpstr>Learning objectives</vt:lpstr>
      <vt:lpstr>Electrical fires</vt:lpstr>
      <vt:lpstr>As houses ages:  Probability of fire increases</vt:lpstr>
      <vt:lpstr>What is causing electrical fires?</vt:lpstr>
      <vt:lpstr>Electrical System Components</vt:lpstr>
      <vt:lpstr> Service: 60-amp</vt:lpstr>
      <vt:lpstr>Sometimes panelboards have been hazardously upgraded</vt:lpstr>
      <vt:lpstr>Common hazard in panelboard:  An over-rated circuit breaker…</vt:lpstr>
      <vt:lpstr>…can create over-heated conductors</vt:lpstr>
      <vt:lpstr>Wiring before 1950: Knob and tube</vt:lpstr>
      <vt:lpstr>Knob and tube: Qualities</vt:lpstr>
      <vt:lpstr>Knob and tube: Hazards</vt:lpstr>
      <vt:lpstr>Knob and tube: Solutions</vt:lpstr>
      <vt:lpstr>Knob and tube: Findings</vt:lpstr>
      <vt:lpstr>1950s: Ungrounded cable “NMD1”</vt:lpstr>
      <vt:lpstr>Wiring of the 1960s</vt:lpstr>
      <vt:lpstr>  Wiring of the 1970s</vt:lpstr>
      <vt:lpstr>Aluminum wiring: 1966 – 1974</vt:lpstr>
      <vt:lpstr>Aluminum wiring: Hazards</vt:lpstr>
      <vt:lpstr>Aluminum wiring: Solutions</vt:lpstr>
      <vt:lpstr>Hazardous add-ons</vt:lpstr>
      <vt:lpstr>Some hazards are inadvertent actions from other trades</vt:lpstr>
      <vt:lpstr>Houses with illegal suites show particularly increased risk </vt:lpstr>
      <vt:lpstr>Old circuit breakers may not trip</vt:lpstr>
      <vt:lpstr>Exposed electrical connections</vt:lpstr>
      <vt:lpstr>No junction box behind electrical device</vt:lpstr>
      <vt:lpstr>Extension cords stapled to walls</vt:lpstr>
      <vt:lpstr> Baseboard heaters prone to fires</vt:lpstr>
      <vt:lpstr>Statistics  Pre-1950 homes in general</vt:lpstr>
      <vt:lpstr>Statistics Pre-1950 homes with secondary suite  </vt:lpstr>
      <vt:lpstr>Risk and age</vt:lpstr>
      <vt:lpstr>Summary</vt:lpstr>
      <vt:lpstr>PowerCheck Electrical Safety Assessment</vt:lpstr>
      <vt:lpstr>PowerCheck  Electrical Safety Report</vt:lpstr>
      <vt:lpstr>PowerCheck  Risk Rating explained</vt:lpstr>
      <vt:lpstr>The PowerCheck promise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PowerCheck slide presentation</dc:title>
  <dc:creator>Brian</dc:creator>
  <cp:lastModifiedBy>Brian Cook</cp:lastModifiedBy>
  <cp:revision>2177</cp:revision>
  <cp:lastPrinted>2009-09-25T19:41:51Z</cp:lastPrinted>
  <dcterms:created xsi:type="dcterms:W3CDTF">2005-03-30T04:32:52Z</dcterms:created>
  <dcterms:modified xsi:type="dcterms:W3CDTF">2012-08-15T17:24:19Z</dcterms:modified>
</cp:coreProperties>
</file>