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32" r:id="rId1"/>
  </p:sldMasterIdLst>
  <p:sldIdLst>
    <p:sldId id="256" r:id="rId2"/>
    <p:sldId id="257" r:id="rId3"/>
    <p:sldId id="291" r:id="rId4"/>
    <p:sldId id="295" r:id="rId5"/>
    <p:sldId id="259" r:id="rId6"/>
    <p:sldId id="260" r:id="rId7"/>
    <p:sldId id="289" r:id="rId8"/>
    <p:sldId id="262" r:id="rId9"/>
    <p:sldId id="296" r:id="rId10"/>
    <p:sldId id="264" r:id="rId11"/>
    <p:sldId id="292" r:id="rId12"/>
    <p:sldId id="293" r:id="rId13"/>
    <p:sldId id="297" r:id="rId14"/>
    <p:sldId id="298" r:id="rId15"/>
    <p:sldId id="265" r:id="rId16"/>
    <p:sldId id="294" r:id="rId17"/>
    <p:sldId id="266" r:id="rId18"/>
    <p:sldId id="299" r:id="rId19"/>
    <p:sldId id="267" r:id="rId20"/>
    <p:sldId id="268" r:id="rId21"/>
    <p:sldId id="272" r:id="rId22"/>
    <p:sldId id="273" r:id="rId23"/>
    <p:sldId id="274" r:id="rId24"/>
    <p:sldId id="288" r:id="rId25"/>
    <p:sldId id="275" r:id="rId26"/>
    <p:sldId id="290" r:id="rId27"/>
    <p:sldId id="300" r:id="rId28"/>
    <p:sldId id="301" r:id="rId29"/>
    <p:sldId id="276" r:id="rId30"/>
    <p:sldId id="261" r:id="rId31"/>
    <p:sldId id="30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47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120" y="-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B84-5D5C-4A97-9DF7-C69431912234}" type="datetimeFigureOut">
              <a:rPr lang="en-CA" smtClean="0"/>
              <a:pPr/>
              <a:t>10/26/15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946E-1532-477A-A1BA-3ACAE8E0995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B84-5D5C-4A97-9DF7-C69431912234}" type="datetimeFigureOut">
              <a:rPr lang="en-CA" smtClean="0"/>
              <a:pPr/>
              <a:t>10/26/15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946E-1532-477A-A1BA-3ACAE8E099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B84-5D5C-4A97-9DF7-C69431912234}" type="datetimeFigureOut">
              <a:rPr lang="en-CA" smtClean="0"/>
              <a:pPr/>
              <a:t>10/26/15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946E-1532-477A-A1BA-3ACAE8E099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B84-5D5C-4A97-9DF7-C69431912234}" type="datetimeFigureOut">
              <a:rPr lang="en-CA" smtClean="0"/>
              <a:pPr/>
              <a:t>10/26/15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946E-1532-477A-A1BA-3ACAE8E0995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B84-5D5C-4A97-9DF7-C69431912234}" type="datetimeFigureOut">
              <a:rPr lang="en-CA" smtClean="0"/>
              <a:pPr/>
              <a:t>10/26/15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946E-1532-477A-A1BA-3ACAE8E099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B84-5D5C-4A97-9DF7-C69431912234}" type="datetimeFigureOut">
              <a:rPr lang="en-CA" smtClean="0"/>
              <a:pPr/>
              <a:t>10/26/15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946E-1532-477A-A1BA-3ACAE8E099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B84-5D5C-4A97-9DF7-C69431912234}" type="datetimeFigureOut">
              <a:rPr lang="en-CA" smtClean="0"/>
              <a:pPr/>
              <a:t>10/26/15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946E-1532-477A-A1BA-3ACAE8E099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B84-5D5C-4A97-9DF7-C69431912234}" type="datetimeFigureOut">
              <a:rPr lang="en-CA" smtClean="0"/>
              <a:pPr/>
              <a:t>10/26/15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946E-1532-477A-A1BA-3ACAE8E099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B84-5D5C-4A97-9DF7-C69431912234}" type="datetimeFigureOut">
              <a:rPr lang="en-CA" smtClean="0"/>
              <a:pPr/>
              <a:t>10/26/15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946E-1532-477A-A1BA-3ACAE8E099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B84-5D5C-4A97-9DF7-C69431912234}" type="datetimeFigureOut">
              <a:rPr lang="en-CA" smtClean="0"/>
              <a:pPr/>
              <a:t>10/26/15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946E-1532-477A-A1BA-3ACAE8E099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B84-5D5C-4A97-9DF7-C69431912234}" type="datetimeFigureOut">
              <a:rPr lang="en-CA" smtClean="0"/>
              <a:pPr/>
              <a:t>10/26/15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946E-1532-477A-A1BA-3ACAE8E099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1213B84-5D5C-4A97-9DF7-C69431912234}" type="datetimeFigureOut">
              <a:rPr lang="en-CA" smtClean="0"/>
              <a:pPr/>
              <a:t>10/26/15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6EF946E-1532-477A-A1BA-3ACAE8E0995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914" b="1914"/>
          <a:stretch>
            <a:fillRect/>
          </a:stretch>
        </p:blipFill>
        <p:spPr>
          <a:xfrm>
            <a:off x="-457200" y="0"/>
            <a:ext cx="9906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8229600" cy="1143000"/>
          </a:xfrm>
        </p:spPr>
        <p:txBody>
          <a:bodyPr>
            <a:noAutofit/>
          </a:bodyPr>
          <a:lstStyle/>
          <a:p>
            <a:r>
              <a:rPr lang="en-CA" sz="4000" b="1" dirty="0" smtClean="0">
                <a:solidFill>
                  <a:schemeClr val="bg1"/>
                </a:solidFill>
              </a:rPr>
              <a:t>Electrical fires </a:t>
            </a:r>
            <a:br>
              <a:rPr lang="en-CA" sz="4000" b="1" dirty="0" smtClean="0">
                <a:solidFill>
                  <a:schemeClr val="bg1"/>
                </a:solidFill>
              </a:rPr>
            </a:br>
            <a:r>
              <a:rPr lang="en-CA" sz="4000" b="1" dirty="0" smtClean="0">
                <a:solidFill>
                  <a:schemeClr val="bg1"/>
                </a:solidFill>
              </a:rPr>
              <a:t>can be prevented!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0313" y="6172200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</a:rPr>
              <a:t>By </a:t>
            </a:r>
            <a:r>
              <a:rPr lang="en-CA" sz="2400" b="1" dirty="0" smtClean="0">
                <a:solidFill>
                  <a:schemeClr val="bg1"/>
                </a:solidFill>
              </a:rPr>
              <a:t>PowerCheck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62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Problems WITH ELECTRICAL PANELS:</a:t>
            </a:r>
            <a:br>
              <a:rPr lang="en-CA" sz="3200" b="1" dirty="0" smtClean="0"/>
            </a:br>
            <a:r>
              <a:rPr lang="en-CA" dirty="0" smtClean="0"/>
              <a:t>Oversized circuit breakers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  <p:grpSp>
        <p:nvGrpSpPr>
          <p:cNvPr id="10" name="Group 9"/>
          <p:cNvGrpSpPr/>
          <p:nvPr/>
        </p:nvGrpSpPr>
        <p:grpSpPr>
          <a:xfrm>
            <a:off x="4114800" y="4038600"/>
            <a:ext cx="3429000" cy="1103531"/>
            <a:chOff x="4114800" y="4343400"/>
            <a:chExt cx="3429000" cy="1103531"/>
          </a:xfrm>
        </p:grpSpPr>
        <p:sp>
          <p:nvSpPr>
            <p:cNvPr id="5" name="TextBox 4"/>
            <p:cNvSpPr txBox="1"/>
            <p:nvPr/>
          </p:nvSpPr>
          <p:spPr>
            <a:xfrm>
              <a:off x="5791200" y="4800600"/>
              <a:ext cx="17526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solidFill>
                    <a:srgbClr val="FFFF00"/>
                  </a:solidFill>
                </a:rPr>
                <a:t>200 amp </a:t>
              </a:r>
              <a:br>
                <a:rPr lang="en-CA" dirty="0" smtClean="0">
                  <a:solidFill>
                    <a:srgbClr val="FFFF00"/>
                  </a:solidFill>
                </a:rPr>
              </a:br>
              <a:r>
                <a:rPr lang="en-CA" dirty="0" smtClean="0">
                  <a:solidFill>
                    <a:srgbClr val="FFFF00"/>
                  </a:solidFill>
                </a:rPr>
                <a:t>circuit breaker</a:t>
              </a:r>
              <a:endParaRPr lang="en-CA" dirty="0">
                <a:solidFill>
                  <a:srgbClr val="FFFF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114800" y="4343400"/>
              <a:ext cx="990600" cy="9144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9" name="Curved Connector 8"/>
            <p:cNvCxnSpPr/>
            <p:nvPr/>
          </p:nvCxnSpPr>
          <p:spPr>
            <a:xfrm rot="10800000">
              <a:off x="5181600" y="4985266"/>
              <a:ext cx="533400" cy="12700"/>
            </a:xfrm>
            <a:prstGeom prst="curvedConnector3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562600" y="1828800"/>
            <a:ext cx="1602017" cy="784086"/>
            <a:chOff x="5715000" y="1828800"/>
            <a:chExt cx="1602017" cy="784086"/>
          </a:xfrm>
        </p:grpSpPr>
        <p:sp>
          <p:nvSpPr>
            <p:cNvPr id="12" name="TextBox 11"/>
            <p:cNvSpPr txBox="1"/>
            <p:nvPr/>
          </p:nvSpPr>
          <p:spPr>
            <a:xfrm>
              <a:off x="6172200" y="1905000"/>
              <a:ext cx="1144817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2000" dirty="0" smtClean="0">
                  <a:solidFill>
                    <a:srgbClr val="FFFF00"/>
                  </a:solidFill>
                </a:rPr>
                <a:t>60 amp  service</a:t>
              </a:r>
              <a:endParaRPr lang="en-CA" sz="2000" dirty="0">
                <a:solidFill>
                  <a:srgbClr val="FFFF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715000" y="1828800"/>
              <a:ext cx="424837" cy="430143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58000" y="3048000"/>
            <a:ext cx="17526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This house is at increased risk of electrical fire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47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Obsolete circuit breakers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0" y="1945307"/>
            <a:ext cx="4343400" cy="3253357"/>
          </a:xfrm>
        </p:spPr>
      </p:pic>
      <p:sp>
        <p:nvSpPr>
          <p:cNvPr id="9" name="TextBox 8"/>
          <p:cNvSpPr txBox="1"/>
          <p:nvPr/>
        </p:nvSpPr>
        <p:spPr>
          <a:xfrm>
            <a:off x="6096000" y="2970074"/>
            <a:ext cx="2209800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These circuit breakers, “Square D, Type XO” are no longer installed, as they do not meet modern specifications, putting house at increased risk of fire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3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Burnt-out circuit breakers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76400" y="1828800"/>
            <a:ext cx="5638800" cy="423397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89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Loose electrical connections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28478" y="1600200"/>
            <a:ext cx="3087044" cy="4114800"/>
          </a:xfrm>
        </p:spPr>
      </p:pic>
      <p:sp>
        <p:nvSpPr>
          <p:cNvPr id="5" name="TextBox 4"/>
          <p:cNvSpPr txBox="1"/>
          <p:nvPr/>
        </p:nvSpPr>
        <p:spPr>
          <a:xfrm>
            <a:off x="6096000" y="3276600"/>
            <a:ext cx="22098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As houses age, electrical connections often become loose, increasing risk of electrical fire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53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And on occasion: </a:t>
            </a:r>
            <a:br>
              <a:rPr lang="en-CA" dirty="0" smtClean="0"/>
            </a:br>
            <a:r>
              <a:rPr lang="en-CA" dirty="0" smtClean="0"/>
              <a:t>A Complete disregard for safety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09800" y="1474180"/>
            <a:ext cx="4114800" cy="4505706"/>
          </a:xfrm>
        </p:spPr>
      </p:pic>
      <p:sp>
        <p:nvSpPr>
          <p:cNvPr id="5" name="TextBox 4"/>
          <p:cNvSpPr txBox="1"/>
          <p:nvPr/>
        </p:nvSpPr>
        <p:spPr>
          <a:xfrm>
            <a:off x="6096000" y="3276600"/>
            <a:ext cx="22098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Original main fuses, in service switch replaced with short lengths of copper water pipe</a:t>
            </a:r>
          </a:p>
        </p:txBody>
      </p:sp>
      <p:sp>
        <p:nvSpPr>
          <p:cNvPr id="6" name="Oval 5"/>
          <p:cNvSpPr/>
          <p:nvPr/>
        </p:nvSpPr>
        <p:spPr>
          <a:xfrm>
            <a:off x="4724400" y="3200400"/>
            <a:ext cx="9906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53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Some repairs </a:t>
            </a:r>
            <a:br>
              <a:rPr lang="en-CA" dirty="0" smtClean="0"/>
            </a:br>
            <a:r>
              <a:rPr lang="en-CA" dirty="0" smtClean="0"/>
              <a:t>compromise the electrical system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0160"/>
          <a:stretch/>
        </p:blipFill>
        <p:spPr>
          <a:xfrm>
            <a:off x="2815704" y="1646072"/>
            <a:ext cx="3508896" cy="4203185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91200" y="2762071"/>
            <a:ext cx="19050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Repair of copper pipe with plastic PEX breaks the electrical grounding of the house</a:t>
            </a:r>
            <a:endParaRPr lang="en-CA" dirty="0">
              <a:solidFill>
                <a:srgbClr val="FFFF00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0800000" flipV="1">
            <a:off x="4648200" y="3365499"/>
            <a:ext cx="990600" cy="2"/>
          </a:xfrm>
          <a:prstGeom prst="curvedConnector3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03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old Homes </a:t>
            </a:r>
            <a:br>
              <a:rPr lang="en-CA" dirty="0" smtClean="0"/>
            </a:br>
            <a:r>
              <a:rPr lang="en-CA" dirty="0" smtClean="0"/>
              <a:t>Electrical wires are often found live!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52800" y="1371600"/>
            <a:ext cx="2540644" cy="4508603"/>
          </a:xfrm>
        </p:spPr>
      </p:pic>
      <p:sp>
        <p:nvSpPr>
          <p:cNvPr id="6" name="TextBox 5"/>
          <p:cNvSpPr txBox="1"/>
          <p:nvPr/>
        </p:nvSpPr>
        <p:spPr>
          <a:xfrm>
            <a:off x="5791200" y="3048000"/>
            <a:ext cx="1905000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Often found in the basement, and sometimes in the vicinity of the gas pipe, live wire creates risk of fire and electrocution.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676400"/>
            <a:ext cx="2286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Live electrical conductor found millimeters from gas pipe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37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SOME Tidy-ups done by homeowners</a:t>
            </a:r>
            <a:br>
              <a:rPr lang="en-CA" dirty="0" smtClean="0"/>
            </a:br>
            <a:r>
              <a:rPr lang="en-CA" dirty="0" smtClean="0"/>
              <a:t>create serious fire hazards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0" y="1846322"/>
            <a:ext cx="5084064" cy="3611495"/>
          </a:xfrm>
        </p:spPr>
      </p:pic>
      <p:sp>
        <p:nvSpPr>
          <p:cNvPr id="5" name="TextBox 4"/>
          <p:cNvSpPr txBox="1"/>
          <p:nvPr/>
        </p:nvSpPr>
        <p:spPr>
          <a:xfrm>
            <a:off x="6629400" y="3581400"/>
            <a:ext cx="17526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Metal staples securing cord, over time can easily cut into the cord, creating fire</a:t>
            </a:r>
            <a:endParaRPr lang="en-CA" dirty="0">
              <a:solidFill>
                <a:srgbClr val="FFFF00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0800000">
            <a:off x="5181600" y="4985266"/>
            <a:ext cx="533400" cy="12700"/>
          </a:xfrm>
          <a:prstGeom prst="curvedConnector3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14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ACTIONS BY occupants </a:t>
            </a:r>
            <a:br>
              <a:rPr lang="en-CA" dirty="0" smtClean="0"/>
            </a:br>
            <a:r>
              <a:rPr lang="en-CA" dirty="0" smtClean="0"/>
              <a:t>set scenario for fire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0000" y="2133600"/>
            <a:ext cx="4699000" cy="352425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01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OLDER HOUSES Fire Hazards are everywhere!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  <p:sp>
        <p:nvSpPr>
          <p:cNvPr id="6" name="TextBox 5"/>
          <p:cNvSpPr txBox="1"/>
          <p:nvPr/>
        </p:nvSpPr>
        <p:spPr>
          <a:xfrm>
            <a:off x="6096000" y="3048000"/>
            <a:ext cx="22860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Unfilled knock outs commonly called “Mouse holes” provide easy access to the warmth in an electrical box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49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-152400"/>
            <a:ext cx="9418108" cy="706358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In This well kept older home…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27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Connections not in boxes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71254" y="1632857"/>
            <a:ext cx="5401491" cy="4049486"/>
          </a:xfrm>
        </p:spPr>
      </p:pic>
      <p:sp>
        <p:nvSpPr>
          <p:cNvPr id="5" name="TextBox 4"/>
          <p:cNvSpPr txBox="1"/>
          <p:nvPr/>
        </p:nvSpPr>
        <p:spPr>
          <a:xfrm>
            <a:off x="6096000" y="3276600"/>
            <a:ext cx="22098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Live electrical connections sandwiched between wooden boards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0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old houses Handyman Add-on circuits are abundant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8800" y="1600200"/>
            <a:ext cx="5334000" cy="4000500"/>
          </a:xfrm>
        </p:spPr>
      </p:pic>
      <p:sp>
        <p:nvSpPr>
          <p:cNvPr id="4" name="TextBox 3"/>
          <p:cNvSpPr txBox="1"/>
          <p:nvPr/>
        </p:nvSpPr>
        <p:spPr>
          <a:xfrm>
            <a:off x="6096000" y="3276600"/>
            <a:ext cx="22098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Installer failed to install an electrical box behind this dryer outlet, putting house at increased risk of fire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50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baseboard heater</a:t>
            </a:r>
            <a:br>
              <a:rPr lang="en-CA" dirty="0" smtClean="0"/>
            </a:br>
            <a:r>
              <a:rPr lang="en-CA" dirty="0" smtClean="0"/>
              <a:t>Often found hazardously installed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8170" y="1600200"/>
            <a:ext cx="5487660" cy="4114800"/>
          </a:xfrm>
        </p:spPr>
      </p:pic>
      <p:sp>
        <p:nvSpPr>
          <p:cNvPr id="5" name="TextBox 4"/>
          <p:cNvSpPr txBox="1"/>
          <p:nvPr/>
        </p:nvSpPr>
        <p:spPr>
          <a:xfrm>
            <a:off x="6096000" y="3276600"/>
            <a:ext cx="22098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Installer failed to install a “box connector” to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 protect cable, putting house at </a:t>
            </a:r>
            <a:r>
              <a:rPr lang="en-CA" dirty="0">
                <a:solidFill>
                  <a:srgbClr val="FFFF00"/>
                </a:solidFill>
              </a:rPr>
              <a:t>increased risk </a:t>
            </a:r>
            <a:r>
              <a:rPr lang="en-CA" dirty="0" smtClean="0">
                <a:solidFill>
                  <a:srgbClr val="FFFF00"/>
                </a:solidFill>
              </a:rPr>
              <a:t>of fire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37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Cables without protection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6096000" y="3276600"/>
            <a:ext cx="22098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Installer failed to install “Anti-short” on this cable to a new furnace, putting house at risk of fire”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90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Add-on Light Fixtures</a:t>
            </a:r>
            <a:endParaRPr lang="en-CA" dirty="0"/>
          </a:p>
        </p:txBody>
      </p:sp>
      <p:pic>
        <p:nvPicPr>
          <p:cNvPr id="6" name="Picture 6" descr="IMG_495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9642" b="11819"/>
          <a:stretch>
            <a:fillRect/>
          </a:stretch>
        </p:blipFill>
        <p:spPr>
          <a:xfrm>
            <a:off x="1447800" y="1752600"/>
            <a:ext cx="6096000" cy="3975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3276600"/>
            <a:ext cx="22098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Installer failed to install a junction box behind this add-on lampholder, putting house at increased risk of fire.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6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Knob and tube has concerns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052" t="8024" r="14999" b="9436"/>
          <a:stretch/>
        </p:blipFill>
        <p:spPr>
          <a:xfrm>
            <a:off x="3200400" y="1625600"/>
            <a:ext cx="2514600" cy="370148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80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Knob and tube has solutions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501" b="2937"/>
          <a:stretch/>
        </p:blipFill>
        <p:spPr>
          <a:xfrm>
            <a:off x="3214914" y="1635900"/>
            <a:ext cx="2500086" cy="36981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3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Aluminum Wire Has Concerns</a:t>
            </a:r>
            <a:endParaRPr lang="en-CA" dirty="0"/>
          </a:p>
        </p:txBody>
      </p:sp>
      <p:pic>
        <p:nvPicPr>
          <p:cNvPr id="11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052" t="8024" r="14999" b="9436"/>
          <a:stretch/>
        </p:blipFill>
        <p:spPr>
          <a:xfrm>
            <a:off x="3200400" y="1625600"/>
            <a:ext cx="2514600" cy="370148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64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58200" cy="1143000"/>
          </a:xfrm>
        </p:spPr>
        <p:txBody>
          <a:bodyPr/>
          <a:lstStyle/>
          <a:p>
            <a:r>
              <a:rPr lang="en-CA" dirty="0" smtClean="0"/>
              <a:t>Aluminum has Solutions: </a:t>
            </a:r>
            <a:br>
              <a:rPr lang="en-CA" dirty="0" smtClean="0"/>
            </a:br>
            <a:r>
              <a:rPr lang="en-CA" sz="2800" dirty="0" smtClean="0"/>
              <a:t>However, Copper Pigtailing MAY increase  RISK</a:t>
            </a:r>
            <a:endParaRPr lang="en-C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47800" y="1752600"/>
            <a:ext cx="6084108" cy="3759109"/>
          </a:xfrm>
        </p:spPr>
      </p:pic>
      <p:sp>
        <p:nvSpPr>
          <p:cNvPr id="11" name="TextBox 10"/>
          <p:cNvSpPr txBox="1"/>
          <p:nvPr/>
        </p:nvSpPr>
        <p:spPr>
          <a:xfrm>
            <a:off x="6629400" y="3048000"/>
            <a:ext cx="20574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Copper Pigtailing on aluminum conductors CANNOT be done with standard wire connectors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4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Cables for </a:t>
            </a:r>
            <a:r>
              <a:rPr lang="en-CA" dirty="0" err="1" smtClean="0"/>
              <a:t>inDoors</a:t>
            </a:r>
            <a:r>
              <a:rPr lang="en-CA" dirty="0" smtClean="0"/>
              <a:t> are not for outdoors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8170" y="1600200"/>
            <a:ext cx="5487660" cy="4114800"/>
          </a:xfrm>
        </p:spPr>
      </p:pic>
      <p:sp>
        <p:nvSpPr>
          <p:cNvPr id="5" name="TextBox 4"/>
          <p:cNvSpPr txBox="1"/>
          <p:nvPr/>
        </p:nvSpPr>
        <p:spPr>
          <a:xfrm>
            <a:off x="6096000" y="3276600"/>
            <a:ext cx="22098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Old indoor cables have deteriorated, taped with duct tape by occupant. House is now at increased risk of fire.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04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SERIOUS Fire hazard </a:t>
            </a:r>
            <a:r>
              <a:rPr lang="en-CA" dirty="0" err="1" smtClean="0"/>
              <a:t>wAS</a:t>
            </a:r>
            <a:r>
              <a:rPr lang="en-CA" dirty="0" smtClean="0"/>
              <a:t> present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  <p:sp>
        <p:nvSpPr>
          <p:cNvPr id="9" name="TextBox 8"/>
          <p:cNvSpPr txBox="1"/>
          <p:nvPr/>
        </p:nvSpPr>
        <p:spPr>
          <a:xfrm>
            <a:off x="6781800" y="2886670"/>
            <a:ext cx="1752600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Deteriorated live conductors at service entrance of house, millimeters away from flashing and creating fire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72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69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HANdyman</a:t>
            </a:r>
            <a:r>
              <a:rPr lang="en-CA" dirty="0" smtClean="0"/>
              <a:t> add-on circuits:</a:t>
            </a:r>
            <a:br>
              <a:rPr lang="en-CA" dirty="0" smtClean="0"/>
            </a:br>
            <a:r>
              <a:rPr lang="en-CA" dirty="0" smtClean="0"/>
              <a:t>Often found with NO regard for safety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11250" y="1600200"/>
            <a:ext cx="6921500" cy="41148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81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52400" y="-76200"/>
            <a:ext cx="9448800" cy="7086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91000"/>
            <a:ext cx="7924800" cy="16002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b="1" dirty="0">
                <a:solidFill>
                  <a:schemeClr val="bg1"/>
                </a:solidFill>
              </a:rPr>
              <a:t>With a </a:t>
            </a:r>
            <a:r>
              <a:rPr lang="en-CA" b="1" u="sng" dirty="0">
                <a:solidFill>
                  <a:schemeClr val="bg1"/>
                </a:solidFill>
              </a:rPr>
              <a:t>thorough</a:t>
            </a:r>
            <a:r>
              <a:rPr lang="en-CA" b="1" dirty="0">
                <a:solidFill>
                  <a:schemeClr val="bg1"/>
                </a:solidFill>
              </a:rPr>
              <a:t> electrical Check-up, </a:t>
            </a:r>
            <a:br>
              <a:rPr lang="en-CA" b="1" dirty="0">
                <a:solidFill>
                  <a:schemeClr val="bg1"/>
                </a:solidFill>
              </a:rPr>
            </a:br>
            <a:r>
              <a:rPr lang="en-CA" b="1" dirty="0">
                <a:solidFill>
                  <a:schemeClr val="bg1"/>
                </a:solidFill>
              </a:rPr>
              <a:t>on a regular basis, Old Houses can remain safe forever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9780" y="6029980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</a:rPr>
              <a:t>Thank you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6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immediate attention was requested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  <p:grpSp>
        <p:nvGrpSpPr>
          <p:cNvPr id="5" name="Group 4"/>
          <p:cNvGrpSpPr/>
          <p:nvPr/>
        </p:nvGrpSpPr>
        <p:grpSpPr>
          <a:xfrm>
            <a:off x="5715000" y="2886670"/>
            <a:ext cx="2362200" cy="1754326"/>
            <a:chOff x="5715000" y="2886670"/>
            <a:chExt cx="2362200" cy="1754326"/>
          </a:xfrm>
          <a:solidFill>
            <a:schemeClr val="bg1"/>
          </a:solidFill>
        </p:grpSpPr>
        <p:sp>
          <p:nvSpPr>
            <p:cNvPr id="6" name="TextBox 5"/>
            <p:cNvSpPr txBox="1"/>
            <p:nvPr/>
          </p:nvSpPr>
          <p:spPr>
            <a:xfrm>
              <a:off x="6324600" y="2886670"/>
              <a:ext cx="1752600" cy="1754326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solidFill>
                    <a:srgbClr val="FFFF00"/>
                  </a:solidFill>
                </a:rPr>
                <a:t>Within one hour homeowner had their electrician on site to prepare new installation of electrical service</a:t>
              </a:r>
              <a:endParaRPr lang="en-CA" dirty="0">
                <a:solidFill>
                  <a:srgbClr val="FFFF00"/>
                </a:solidFill>
              </a:endParaRPr>
            </a:p>
          </p:txBody>
        </p:sp>
        <p:cxnSp>
          <p:nvCxnSpPr>
            <p:cNvPr id="7" name="Curved Connector 6"/>
            <p:cNvCxnSpPr/>
            <p:nvPr/>
          </p:nvCxnSpPr>
          <p:spPr>
            <a:xfrm rot="10800000">
              <a:off x="5715000" y="3308866"/>
              <a:ext cx="533400" cy="12700"/>
            </a:xfrm>
            <a:prstGeom prst="curvedConnector3">
              <a:avLst/>
            </a:prstGeom>
            <a:grpFill/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69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Key Fire Hazards in OLDER HOUSES, DUE to </a:t>
            </a:r>
            <a:br>
              <a:rPr lang="en-CA" b="1" dirty="0" smtClean="0"/>
            </a:br>
            <a:r>
              <a:rPr lang="en-CA" dirty="0" smtClean="0"/>
              <a:t>Deterioration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9431" y="1600200"/>
            <a:ext cx="5485138" cy="4114800"/>
          </a:xfrm>
        </p:spPr>
      </p:pic>
      <p:sp>
        <p:nvSpPr>
          <p:cNvPr id="5" name="TextBox 4"/>
          <p:cNvSpPr txBox="1"/>
          <p:nvPr/>
        </p:nvSpPr>
        <p:spPr>
          <a:xfrm>
            <a:off x="6096000" y="2514600"/>
            <a:ext cx="19050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Ground clamp has broken away from copper water pipe, increasing risk of fire and electrocution</a:t>
            </a:r>
            <a:endParaRPr lang="en-CA" dirty="0">
              <a:solidFill>
                <a:srgbClr val="FFFF00"/>
              </a:solidFill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0800000">
            <a:off x="4800600" y="3048000"/>
            <a:ext cx="1066800" cy="12700"/>
          </a:xfrm>
          <a:prstGeom prst="curvedConnector3">
            <a:avLst/>
          </a:prstGeom>
          <a:solidFill>
            <a:schemeClr val="bg1"/>
          </a:solidFill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23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Handyman Add-ons</a:t>
            </a:r>
            <a:endParaRPr lang="en-C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6477000" y="2514600"/>
            <a:ext cx="19050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Multiple circuits hazardously </a:t>
            </a:r>
            <a:r>
              <a:rPr lang="en-CA" dirty="0" smtClean="0">
                <a:solidFill>
                  <a:srgbClr val="FFFF00"/>
                </a:solidFill>
              </a:rPr>
              <a:t>installed</a:t>
            </a:r>
            <a:r>
              <a:rPr lang="en-CA" dirty="0" smtClean="0">
                <a:solidFill>
                  <a:srgbClr val="FFFF00"/>
                </a:solidFill>
              </a:rPr>
              <a:t>, putting house at increased risk of electrical fire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76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Handyman alterations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0" y="1614487"/>
            <a:ext cx="6096000" cy="4086225"/>
          </a:xfrm>
        </p:spPr>
      </p:pic>
      <p:grpSp>
        <p:nvGrpSpPr>
          <p:cNvPr id="9" name="Group 8"/>
          <p:cNvGrpSpPr/>
          <p:nvPr/>
        </p:nvGrpSpPr>
        <p:grpSpPr>
          <a:xfrm>
            <a:off x="5715000" y="2886670"/>
            <a:ext cx="2362200" cy="1477328"/>
            <a:chOff x="5715000" y="2886670"/>
            <a:chExt cx="2362200" cy="1477328"/>
          </a:xfrm>
          <a:solidFill>
            <a:schemeClr val="bg1"/>
          </a:solidFill>
        </p:grpSpPr>
        <p:sp>
          <p:nvSpPr>
            <p:cNvPr id="5" name="TextBox 4"/>
            <p:cNvSpPr txBox="1"/>
            <p:nvPr/>
          </p:nvSpPr>
          <p:spPr>
            <a:xfrm>
              <a:off x="6324600" y="2886670"/>
              <a:ext cx="1752600" cy="1477328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solidFill>
                    <a:srgbClr val="FFFF00"/>
                  </a:solidFill>
                </a:rPr>
                <a:t>Burnt out </a:t>
              </a:r>
              <a:br>
                <a:rPr lang="en-CA" dirty="0" smtClean="0">
                  <a:solidFill>
                    <a:srgbClr val="FFFF00"/>
                  </a:solidFill>
                </a:rPr>
              </a:br>
              <a:r>
                <a:rPr lang="en-CA" dirty="0" smtClean="0">
                  <a:solidFill>
                    <a:srgbClr val="FFFF00"/>
                  </a:solidFill>
                </a:rPr>
                <a:t>pigtails on</a:t>
              </a:r>
              <a:br>
                <a:rPr lang="en-CA" dirty="0" smtClean="0">
                  <a:solidFill>
                    <a:srgbClr val="FFFF00"/>
                  </a:solidFill>
                </a:rPr>
              </a:br>
              <a:r>
                <a:rPr lang="en-CA" dirty="0" smtClean="0">
                  <a:solidFill>
                    <a:srgbClr val="FFFF00"/>
                  </a:solidFill>
                </a:rPr>
                <a:t>aluminum wire</a:t>
              </a:r>
              <a:br>
                <a:rPr lang="en-CA" dirty="0" smtClean="0">
                  <a:solidFill>
                    <a:srgbClr val="FFFF00"/>
                  </a:solidFill>
                </a:rPr>
              </a:br>
              <a:r>
                <a:rPr lang="en-CA" dirty="0" smtClean="0">
                  <a:solidFill>
                    <a:srgbClr val="FFFF00"/>
                  </a:solidFill>
                </a:rPr>
                <a:t>due to incorrect wire connectors</a:t>
              </a:r>
              <a:endParaRPr lang="en-CA" dirty="0">
                <a:solidFill>
                  <a:srgbClr val="FFFF00"/>
                </a:solidFill>
              </a:endParaRPr>
            </a:p>
          </p:txBody>
        </p:sp>
        <p:cxnSp>
          <p:nvCxnSpPr>
            <p:cNvPr id="7" name="Curved Connector 6"/>
            <p:cNvCxnSpPr/>
            <p:nvPr/>
          </p:nvCxnSpPr>
          <p:spPr>
            <a:xfrm rot="10800000">
              <a:off x="5715000" y="3308866"/>
              <a:ext cx="533400" cy="12700"/>
            </a:xfrm>
            <a:prstGeom prst="curvedConnector3">
              <a:avLst/>
            </a:prstGeom>
            <a:grpFill/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52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Old houses should to be checked</a:t>
            </a:r>
            <a:br>
              <a:rPr lang="en-CA" dirty="0" smtClean="0"/>
            </a:br>
            <a:r>
              <a:rPr lang="en-CA" b="1" i="1" dirty="0" smtClean="0"/>
              <a:t> thoroughly </a:t>
            </a:r>
            <a:r>
              <a:rPr lang="en-CA" dirty="0" smtClean="0"/>
              <a:t>for Electrical safety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34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543800" cy="2593975"/>
          </a:xfrm>
        </p:spPr>
        <p:txBody>
          <a:bodyPr>
            <a:noAutofit/>
          </a:bodyPr>
          <a:lstStyle/>
          <a:p>
            <a:r>
              <a:rPr lang="en-CA" sz="4800" b="1" dirty="0" smtClean="0"/>
              <a:t>If it hasn’t been checked </a:t>
            </a:r>
            <a:br>
              <a:rPr lang="en-CA" sz="4800" b="1" dirty="0" smtClean="0"/>
            </a:br>
            <a:r>
              <a:rPr lang="en-CA" sz="4800" b="1" dirty="0" smtClean="0"/>
              <a:t>since new,</a:t>
            </a:r>
            <a:br>
              <a:rPr lang="en-CA" sz="4800" b="1" dirty="0" smtClean="0"/>
            </a:br>
            <a:r>
              <a:rPr lang="en-CA" sz="4800" b="1" dirty="0" smtClean="0"/>
              <a:t>it’s high time overdue !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83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446</TotalTime>
  <Words>608</Words>
  <Application>Microsoft Macintosh PowerPoint</Application>
  <PresentationFormat>On-screen Show (4:3)</PresentationFormat>
  <Paragraphs>57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Horizon</vt:lpstr>
      <vt:lpstr>Electrical fires  can be prevented!</vt:lpstr>
      <vt:lpstr>In This well kept older home…</vt:lpstr>
      <vt:lpstr>A SERIOUS Fire hazard wAS present</vt:lpstr>
      <vt:lpstr>immediate attention was requested</vt:lpstr>
      <vt:lpstr>Key Fire Hazards in OLDER HOUSES, DUE to  Deterioration</vt:lpstr>
      <vt:lpstr>Handyman Add-ons</vt:lpstr>
      <vt:lpstr>Handyman alterations</vt:lpstr>
      <vt:lpstr>Old houses should to be checked  thoroughly for Electrical safety</vt:lpstr>
      <vt:lpstr>If it hasn’t been checked  since new, it’s high time overdue !</vt:lpstr>
      <vt:lpstr>Problems WITH ELECTRICAL PANELS: Oversized circuit breakers</vt:lpstr>
      <vt:lpstr>Obsolete circuit breakers</vt:lpstr>
      <vt:lpstr>Burnt-out circuit breakers</vt:lpstr>
      <vt:lpstr>Loose electrical connections</vt:lpstr>
      <vt:lpstr>And on occasion:  A Complete disregard for safety</vt:lpstr>
      <vt:lpstr>Some repairs  compromise the electrical system</vt:lpstr>
      <vt:lpstr>In old Homes  Electrical wires are often found live!</vt:lpstr>
      <vt:lpstr>SOME Tidy-ups done by homeowners create serious fire hazards</vt:lpstr>
      <vt:lpstr>SOME ACTIONS BY occupants  set scenario for fire</vt:lpstr>
      <vt:lpstr>IN OLDER HOUSES Fire Hazards are everywhere! </vt:lpstr>
      <vt:lpstr>Connections not in boxes</vt:lpstr>
      <vt:lpstr>In old houses Handyman Add-on circuits are abundant</vt:lpstr>
      <vt:lpstr>baseboard heater Often found hazardously installed</vt:lpstr>
      <vt:lpstr>Cables without protection</vt:lpstr>
      <vt:lpstr>Add-on Light Fixtures</vt:lpstr>
      <vt:lpstr>Knob and tube has concerns</vt:lpstr>
      <vt:lpstr>Knob and tube has solutions</vt:lpstr>
      <vt:lpstr>Aluminum Wire Has Concerns</vt:lpstr>
      <vt:lpstr>Aluminum has Solutions:  However, Copper Pigtailing MAY increase  RISK</vt:lpstr>
      <vt:lpstr>Cables for inDoors are not for outdoors</vt:lpstr>
      <vt:lpstr>HANdyman add-on circuits: Often found with NO regard for safety</vt:lpstr>
      <vt:lpstr> With a thorough electrical Check-up,  on a regular basis, Old Houses can remain safe forever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fires in older homes</dc:title>
  <dc:creator>Brian Cook</dc:creator>
  <cp:lastModifiedBy>Laura Redmond</cp:lastModifiedBy>
  <cp:revision>48</cp:revision>
  <dcterms:created xsi:type="dcterms:W3CDTF">2015-10-27T02:34:12Z</dcterms:created>
  <dcterms:modified xsi:type="dcterms:W3CDTF">2015-10-27T02:37:14Z</dcterms:modified>
</cp:coreProperties>
</file>